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redoka" charset="1" panose="02000000000000000000"/>
      <p:regular r:id="rId10"/>
    </p:embeddedFont>
    <p:embeddedFont>
      <p:font typeface="DM Sans" charset="1" panose="00000000000000000000"/>
      <p:regular r:id="rId11"/>
    </p:embeddedFont>
    <p:embeddedFont>
      <p:font typeface="DM Sans Bold" charset="1" panose="00000000000000000000"/>
      <p:regular r:id="rId12"/>
    </p:embeddedFont>
    <p:embeddedFont>
      <p:font typeface="DM Sans Italics" charset="1" panose="00000000000000000000"/>
      <p:regular r:id="rId13"/>
    </p:embeddedFont>
    <p:embeddedFont>
      <p:font typeface="DM Sans Bold Italics" charset="1" panose="00000000000000000000"/>
      <p:regular r:id="rId14"/>
    </p:embeddedFont>
    <p:embeddedFont>
      <p:font typeface="Times New Roman" charset="1" panose="02030502070405020303"/>
      <p:regular r:id="rId15"/>
    </p:embeddedFont>
    <p:embeddedFont>
      <p:font typeface="Times New Roman Bold" charset="1" panose="02030802070405020303"/>
      <p:regular r:id="rId16"/>
    </p:embeddedFont>
    <p:embeddedFont>
      <p:font typeface="Times New Roman Italics" charset="1" panose="02030502070405090303"/>
      <p:regular r:id="rId17"/>
    </p:embeddedFont>
    <p:embeddedFont>
      <p:font typeface="Times New Roman Bold Italics" charset="1" panose="02030802070405090303"/>
      <p:regular r:id="rId18"/>
    </p:embeddedFont>
    <p:embeddedFont>
      <p:font typeface="Times New Roman Medium" charset="1" panose="02030502070405020303"/>
      <p:regular r:id="rId19"/>
    </p:embeddedFont>
    <p:embeddedFont>
      <p:font typeface="Times New Roman Medium Italics" charset="1" panose="02030502070405090303"/>
      <p:regular r:id="rId20"/>
    </p:embeddedFont>
    <p:embeddedFont>
      <p:font typeface="Times New Roman Semi-Bold" charset="1" panose="02030702070405020303"/>
      <p:regular r:id="rId21"/>
    </p:embeddedFont>
    <p:embeddedFont>
      <p:font typeface="Times New Roman Semi-Bold Italics" charset="1" panose="02030702070405090303"/>
      <p:regular r:id="rId22"/>
    </p:embeddedFont>
    <p:embeddedFont>
      <p:font typeface="Times New Roman Ultra-Bold" charset="1" panose="02030902070405020303"/>
      <p:regular r:id="rId23"/>
    </p:embeddedFont>
    <p:embeddedFont>
      <p:font typeface="Repo Bold" charset="1" panose="02000503040000020004"/>
      <p:regular r:id="rId24"/>
    </p:embeddedFont>
    <p:embeddedFont>
      <p:font typeface="Repo Bold Bold" charset="1" panose="020005030400000200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slides/slide24.xml" Type="http://schemas.openxmlformats.org/officeDocument/2006/relationships/slide"/><Relationship Id="rId5" Target="tableStyles.xml" Type="http://schemas.openxmlformats.org/officeDocument/2006/relationships/tableStyles"/><Relationship Id="rId50" Target="slides/slide25.xml" Type="http://schemas.openxmlformats.org/officeDocument/2006/relationships/slide"/><Relationship Id="rId51" Target="slides/slide26.xml" Type="http://schemas.openxmlformats.org/officeDocument/2006/relationships/slide"/><Relationship Id="rId52" Target="slides/slide27.xml" Type="http://schemas.openxmlformats.org/officeDocument/2006/relationships/slide"/><Relationship Id="rId53" Target="slides/slide28.xml" Type="http://schemas.openxmlformats.org/officeDocument/2006/relationships/slide"/><Relationship Id="rId54" Target="slides/slide29.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5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5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5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5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57.png" Type="http://schemas.openxmlformats.org/officeDocument/2006/relationships/image"/><Relationship Id="rId6" Target="../media/image5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59.png" Type="http://schemas.openxmlformats.org/officeDocument/2006/relationships/image"/><Relationship Id="rId6" Target="../media/image6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6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62.png" Type="http://schemas.openxmlformats.org/officeDocument/2006/relationships/image"/><Relationship Id="rId6" Target="../media/image6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6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2" Target="../media/image1.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65.png" Type="http://schemas.openxmlformats.org/officeDocument/2006/relationships/image"/><Relationship Id="rId6" Target="../media/image6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6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68.png" Type="http://schemas.openxmlformats.org/officeDocument/2006/relationships/image"/><Relationship Id="rId6" Target="../media/image6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70.png" Type="http://schemas.openxmlformats.org/officeDocument/2006/relationships/image"/><Relationship Id="rId6" Target="../media/image7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7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7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7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7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sv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76.png" Type="http://schemas.openxmlformats.org/officeDocument/2006/relationships/image"/><Relationship Id="rId8" Target="../media/image77.svg" Type="http://schemas.openxmlformats.org/officeDocument/2006/relationships/image"/><Relationship Id="rId9" Target="../media/image7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2" Target="../media/image1.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2" Target="../media/image1.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2" Target="../media/image1.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49.png" Type="http://schemas.openxmlformats.org/officeDocument/2006/relationships/image"/><Relationship Id="rId14" Target="../media/image50.svg" Type="http://schemas.openxmlformats.org/officeDocument/2006/relationships/image"/><Relationship Id="rId2" Target="../media/image1.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33642" y="2346166"/>
            <a:ext cx="15325516" cy="5747068"/>
          </a:xfrm>
          <a:custGeom>
            <a:avLst/>
            <a:gdLst/>
            <a:ahLst/>
            <a:cxnLst/>
            <a:rect r="r" b="b" t="t" l="l"/>
            <a:pathLst>
              <a:path h="5747068" w="15325516">
                <a:moveTo>
                  <a:pt x="0" y="0"/>
                </a:moveTo>
                <a:lnTo>
                  <a:pt x="15325516" y="0"/>
                </a:lnTo>
                <a:lnTo>
                  <a:pt x="15325516" y="5747068"/>
                </a:lnTo>
                <a:lnTo>
                  <a:pt x="0" y="57470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81242" y="2193766"/>
            <a:ext cx="15325516" cy="5747068"/>
          </a:xfrm>
          <a:custGeom>
            <a:avLst/>
            <a:gdLst/>
            <a:ahLst/>
            <a:cxnLst/>
            <a:rect r="r" b="b" t="t" l="l"/>
            <a:pathLst>
              <a:path h="5747068" w="15325516">
                <a:moveTo>
                  <a:pt x="0" y="0"/>
                </a:moveTo>
                <a:lnTo>
                  <a:pt x="15325516" y="0"/>
                </a:lnTo>
                <a:lnTo>
                  <a:pt x="15325516" y="5747068"/>
                </a:lnTo>
                <a:lnTo>
                  <a:pt x="0" y="57470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280600">
            <a:off x="-2095788" y="7351783"/>
            <a:ext cx="6248976" cy="3442617"/>
          </a:xfrm>
          <a:custGeom>
            <a:avLst/>
            <a:gdLst/>
            <a:ahLst/>
            <a:cxnLst/>
            <a:rect r="r" b="b" t="t" l="l"/>
            <a:pathLst>
              <a:path h="3442617" w="6248976">
                <a:moveTo>
                  <a:pt x="0" y="0"/>
                </a:moveTo>
                <a:lnTo>
                  <a:pt x="6248976" y="0"/>
                </a:lnTo>
                <a:lnTo>
                  <a:pt x="6248976" y="3442618"/>
                </a:lnTo>
                <a:lnTo>
                  <a:pt x="0" y="34426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935593">
            <a:off x="13604796" y="-974843"/>
            <a:ext cx="6158232" cy="3392626"/>
          </a:xfrm>
          <a:custGeom>
            <a:avLst/>
            <a:gdLst/>
            <a:ahLst/>
            <a:cxnLst/>
            <a:rect r="r" b="b" t="t" l="l"/>
            <a:pathLst>
              <a:path h="3392626" w="6158232">
                <a:moveTo>
                  <a:pt x="0" y="0"/>
                </a:moveTo>
                <a:lnTo>
                  <a:pt x="6158232" y="0"/>
                </a:lnTo>
                <a:lnTo>
                  <a:pt x="6158232" y="3392626"/>
                </a:lnTo>
                <a:lnTo>
                  <a:pt x="0" y="33926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1356547" y="2396817"/>
            <a:ext cx="4666668" cy="5340965"/>
          </a:xfrm>
          <a:custGeom>
            <a:avLst/>
            <a:gdLst/>
            <a:ahLst/>
            <a:cxnLst/>
            <a:rect r="r" b="b" t="t" l="l"/>
            <a:pathLst>
              <a:path h="5340965" w="4666668">
                <a:moveTo>
                  <a:pt x="0" y="0"/>
                </a:moveTo>
                <a:lnTo>
                  <a:pt x="4666668" y="0"/>
                </a:lnTo>
                <a:lnTo>
                  <a:pt x="4666668" y="5340966"/>
                </a:lnTo>
                <a:lnTo>
                  <a:pt x="0" y="5340966"/>
                </a:lnTo>
                <a:lnTo>
                  <a:pt x="0" y="0"/>
                </a:lnTo>
                <a:close/>
              </a:path>
            </a:pathLst>
          </a:custGeom>
          <a:blipFill>
            <a:blip r:embed="rId11"/>
            <a:stretch>
              <a:fillRect l="0" t="0" r="0" b="0"/>
            </a:stretch>
          </a:blipFill>
        </p:spPr>
      </p:sp>
      <p:sp>
        <p:nvSpPr>
          <p:cNvPr name="Freeform 8" id="8"/>
          <p:cNvSpPr/>
          <p:nvPr/>
        </p:nvSpPr>
        <p:spPr>
          <a:xfrm flipH="false" flipV="false" rot="0">
            <a:off x="2753205" y="4262376"/>
            <a:ext cx="4809948" cy="577194"/>
          </a:xfrm>
          <a:custGeom>
            <a:avLst/>
            <a:gdLst/>
            <a:ahLst/>
            <a:cxnLst/>
            <a:rect r="r" b="b" t="t" l="l"/>
            <a:pathLst>
              <a:path h="577194" w="4809948">
                <a:moveTo>
                  <a:pt x="0" y="0"/>
                </a:moveTo>
                <a:lnTo>
                  <a:pt x="4809948" y="0"/>
                </a:lnTo>
                <a:lnTo>
                  <a:pt x="4809948" y="577194"/>
                </a:lnTo>
                <a:lnTo>
                  <a:pt x="0" y="57719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aphicFrame>
        <p:nvGraphicFramePr>
          <p:cNvPr name="Table 9" id="9"/>
          <p:cNvGraphicFramePr>
            <a:graphicFrameLocks noGrp="true"/>
          </p:cNvGraphicFramePr>
          <p:nvPr/>
        </p:nvGraphicFramePr>
        <p:xfrm>
          <a:off x="1874514" y="3156868"/>
          <a:ext cx="8078739" cy="2788210"/>
        </p:xfrm>
        <a:graphic>
          <a:graphicData uri="http://schemas.openxmlformats.org/drawingml/2006/table">
            <a:tbl>
              <a:tblPr/>
              <a:tblGrid>
                <a:gridCol w="7535730"/>
              </a:tblGrid>
              <a:tr h="316674">
                <a:tc rowSpan="3">
                  <a:txBody>
                    <a:bodyPr anchor="t" rtlCol="false"/>
                    <a:lstStyle/>
                    <a:p>
                      <a:pPr algn="l">
                        <a:lnSpc>
                          <a:spcPts val="6159"/>
                        </a:lnSpc>
                        <a:defRPr/>
                      </a:pPr>
                      <a:r>
                        <a:rPr lang="en-US" sz="4399">
                          <a:solidFill>
                            <a:srgbClr val="000000"/>
                          </a:solidFill>
                          <a:latin typeface="Repo Bold"/>
                        </a:rPr>
                        <a:t>REAL-TIME FRAUD FINANCE </a:t>
                      </a:r>
                      <a:endParaRPr lang="en-US" sz="1100"/>
                    </a:p>
                    <a:p>
                      <a:pPr>
                        <a:lnSpc>
                          <a:spcPts val="6159"/>
                        </a:lnSpc>
                      </a:pPr>
                      <a:r>
                        <a:rPr lang="en-US" sz="4399">
                          <a:solidFill>
                            <a:srgbClr val="000000"/>
                          </a:solidFill>
                          <a:latin typeface="Repo Bold"/>
                        </a:rPr>
                        <a:t>DETECTION IN MEDICAL</a:t>
                      </a:r>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r h="316674">
                <a:tc vMerge="true">
                  <a:txBody>
                    <a:bodyPr anchor="t" rtlCol="false"/>
                    <a:lstStyle/>
                    <a:p>
                      <a:pPr algn="l">
                        <a:lnSpc>
                          <a:spcPts val="6159"/>
                        </a:lnSpc>
                        <a:defRPr/>
                      </a:pPr>
                      <a:r>
                        <a:rPr lang="en-US" sz="4399">
                          <a:solidFill>
                            <a:srgbClr val="000000"/>
                          </a:solidFill>
                          <a:latin typeface="Repo Bold"/>
                        </a:rPr>
                        <a:t>REAL-TIME FRAUD FINANCE </a:t>
                      </a:r>
                      <a:endParaRPr lang="en-US" sz="1100"/>
                    </a:p>
                    <a:p>
                      <a:pPr>
                        <a:lnSpc>
                          <a:spcPts val="6159"/>
                        </a:lnSpc>
                      </a:pPr>
                      <a:r>
                        <a:rPr lang="en-US" sz="4399">
                          <a:solidFill>
                            <a:srgbClr val="000000"/>
                          </a:solidFill>
                          <a:latin typeface="Repo Bold"/>
                        </a:rPr>
                        <a:t>DETECTION IN MEDICAL</a:t>
                      </a:r>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r h="2154861">
                <a:tc vMerge="true">
                  <a:txBody>
                    <a:bodyPr anchor="t" rtlCol="false"/>
                    <a:lstStyle/>
                    <a:p>
                      <a:pPr algn="l">
                        <a:lnSpc>
                          <a:spcPts val="6159"/>
                        </a:lnSpc>
                        <a:defRPr/>
                      </a:pPr>
                      <a:r>
                        <a:rPr lang="en-US" sz="4399">
                          <a:solidFill>
                            <a:srgbClr val="000000"/>
                          </a:solidFill>
                          <a:latin typeface="Repo Bold"/>
                        </a:rPr>
                        <a:t>REAL-TIME FRAUD FINANCE </a:t>
                      </a:r>
                      <a:endParaRPr lang="en-US" sz="1100"/>
                    </a:p>
                    <a:p>
                      <a:pPr>
                        <a:lnSpc>
                          <a:spcPts val="6159"/>
                        </a:lnSpc>
                      </a:pPr>
                      <a:r>
                        <a:rPr lang="en-US" sz="4399">
                          <a:solidFill>
                            <a:srgbClr val="000000"/>
                          </a:solidFill>
                          <a:latin typeface="Repo Bold"/>
                        </a:rPr>
                        <a:t>DETECTION IN MEDICAL</a:t>
                      </a:r>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bl>
          </a:graphicData>
        </a:graphic>
      </p:graphicFrame>
      <p:sp>
        <p:nvSpPr>
          <p:cNvPr name="TextBox 10" id="10"/>
          <p:cNvSpPr txBox="true"/>
          <p:nvPr/>
        </p:nvSpPr>
        <p:spPr>
          <a:xfrm rot="0">
            <a:off x="2088010" y="5945730"/>
            <a:ext cx="8322578" cy="3312570"/>
          </a:xfrm>
          <a:prstGeom prst="rect">
            <a:avLst/>
          </a:prstGeom>
        </p:spPr>
        <p:txBody>
          <a:bodyPr anchor="t" rtlCol="false" tIns="0" lIns="0" bIns="0" rIns="0">
            <a:spAutoFit/>
          </a:bodyPr>
          <a:lstStyle/>
          <a:p>
            <a:pPr>
              <a:lnSpc>
                <a:spcPts val="4317"/>
              </a:lnSpc>
            </a:pPr>
            <a:r>
              <a:rPr lang="en-US" sz="3083" spc="-30">
                <a:solidFill>
                  <a:srgbClr val="000000"/>
                </a:solidFill>
                <a:latin typeface="Times New Roman"/>
              </a:rPr>
              <a:t>Group 18 :  Phạm Hùng </a:t>
            </a:r>
          </a:p>
          <a:p>
            <a:pPr>
              <a:lnSpc>
                <a:spcPts val="4317"/>
              </a:lnSpc>
            </a:pPr>
            <a:r>
              <a:rPr lang="en-US" sz="3083" spc="-30">
                <a:solidFill>
                  <a:srgbClr val="000000"/>
                </a:solidFill>
                <a:latin typeface="Times New Roman"/>
              </a:rPr>
              <a:t>                    Nguyễn Tuấn Nguyên </a:t>
            </a:r>
          </a:p>
          <a:p>
            <a:pPr>
              <a:lnSpc>
                <a:spcPts val="4317"/>
              </a:lnSpc>
            </a:pPr>
            <a:r>
              <a:rPr lang="en-US" sz="3083" spc="-30">
                <a:solidFill>
                  <a:srgbClr val="000000"/>
                </a:solidFill>
                <a:latin typeface="Times New Roman"/>
              </a:rPr>
              <a:t>                    Nguyễn Trí Mạnh</a:t>
            </a:r>
          </a:p>
          <a:p>
            <a:pPr>
              <a:lnSpc>
                <a:spcPts val="4317"/>
              </a:lnSpc>
            </a:pPr>
          </a:p>
          <a:p>
            <a:pPr>
              <a:lnSpc>
                <a:spcPts val="4317"/>
              </a:lnSpc>
            </a:pPr>
            <a:r>
              <a:rPr lang="en-US" sz="3083" spc="-30">
                <a:solidFill>
                  <a:srgbClr val="000000"/>
                </a:solidFill>
                <a:latin typeface="Times New Roman"/>
              </a:rPr>
              <a:t>                     </a:t>
            </a:r>
          </a:p>
          <a:p>
            <a:pPr>
              <a:lnSpc>
                <a:spcPts val="4317"/>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84514"/>
            <a:ext cx="16763948" cy="8886667"/>
            <a:chOff x="0" y="0"/>
            <a:chExt cx="7633176" cy="4046391"/>
          </a:xfrm>
        </p:grpSpPr>
        <p:sp>
          <p:nvSpPr>
            <p:cNvPr name="Freeform 4" id="4"/>
            <p:cNvSpPr/>
            <p:nvPr/>
          </p:nvSpPr>
          <p:spPr>
            <a:xfrm flipH="false" flipV="false" rot="0">
              <a:off x="0" y="0"/>
              <a:ext cx="7633176" cy="4046391"/>
            </a:xfrm>
            <a:custGeom>
              <a:avLst/>
              <a:gdLst/>
              <a:ahLst/>
              <a:cxnLst/>
              <a:rect r="r" b="b" t="t" l="l"/>
              <a:pathLst>
                <a:path h="4046391" w="7633176">
                  <a:moveTo>
                    <a:pt x="15702" y="0"/>
                  </a:moveTo>
                  <a:lnTo>
                    <a:pt x="7617474" y="0"/>
                  </a:lnTo>
                  <a:cubicBezTo>
                    <a:pt x="7626146" y="0"/>
                    <a:pt x="7633176" y="7030"/>
                    <a:pt x="7633176" y="15702"/>
                  </a:cubicBezTo>
                  <a:lnTo>
                    <a:pt x="7633176" y="4030690"/>
                  </a:lnTo>
                  <a:cubicBezTo>
                    <a:pt x="7633176" y="4039362"/>
                    <a:pt x="7626146" y="4046391"/>
                    <a:pt x="7617474" y="4046391"/>
                  </a:cubicBezTo>
                  <a:lnTo>
                    <a:pt x="15702" y="4046391"/>
                  </a:lnTo>
                  <a:cubicBezTo>
                    <a:pt x="7030" y="4046391"/>
                    <a:pt x="0" y="4039362"/>
                    <a:pt x="0" y="4030690"/>
                  </a:cubicBezTo>
                  <a:lnTo>
                    <a:pt x="0" y="15702"/>
                  </a:lnTo>
                  <a:cubicBezTo>
                    <a:pt x="0" y="7030"/>
                    <a:pt x="7030" y="0"/>
                    <a:pt x="15702"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7633176" cy="4055916"/>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157668" y="3161849"/>
            <a:ext cx="8506012" cy="2931997"/>
          </a:xfrm>
          <a:custGeom>
            <a:avLst/>
            <a:gdLst/>
            <a:ahLst/>
            <a:cxnLst/>
            <a:rect r="r" b="b" t="t" l="l"/>
            <a:pathLst>
              <a:path h="2931997" w="8506012">
                <a:moveTo>
                  <a:pt x="0" y="0"/>
                </a:moveTo>
                <a:lnTo>
                  <a:pt x="8506012" y="0"/>
                </a:lnTo>
                <a:lnTo>
                  <a:pt x="8506012" y="2931997"/>
                </a:lnTo>
                <a:lnTo>
                  <a:pt x="0" y="2931997"/>
                </a:lnTo>
                <a:lnTo>
                  <a:pt x="0" y="0"/>
                </a:lnTo>
                <a:close/>
              </a:path>
            </a:pathLst>
          </a:custGeom>
          <a:blipFill>
            <a:blip r:embed="rId5"/>
            <a:stretch>
              <a:fillRect l="-297" t="-112" r="0" b="-871"/>
            </a:stretch>
          </a:blipFill>
        </p:spPr>
      </p:sp>
      <p:sp>
        <p:nvSpPr>
          <p:cNvPr name="TextBox 8" id="8"/>
          <p:cNvSpPr txBox="true"/>
          <p:nvPr/>
        </p:nvSpPr>
        <p:spPr>
          <a:xfrm rot="0">
            <a:off x="2341658" y="1385453"/>
            <a:ext cx="4801195" cy="540259"/>
          </a:xfrm>
          <a:prstGeom prst="rect">
            <a:avLst/>
          </a:prstGeom>
        </p:spPr>
        <p:txBody>
          <a:bodyPr anchor="t" rtlCol="false" tIns="0" lIns="0" bIns="0" rIns="0">
            <a:spAutoFit/>
          </a:bodyPr>
          <a:lstStyle/>
          <a:p>
            <a:pPr algn="ctr">
              <a:lnSpc>
                <a:spcPts val="4355"/>
              </a:lnSpc>
              <a:spcBef>
                <a:spcPct val="0"/>
              </a:spcBef>
            </a:pPr>
            <a:r>
              <a:rPr lang="en-US" sz="3299">
                <a:solidFill>
                  <a:srgbClr val="000000"/>
                </a:solidFill>
                <a:latin typeface="Fredoka Bold"/>
              </a:rPr>
              <a:t>DATABASE SELECTION</a:t>
            </a:r>
          </a:p>
        </p:txBody>
      </p:sp>
      <p:sp>
        <p:nvSpPr>
          <p:cNvPr name="TextBox 9" id="9"/>
          <p:cNvSpPr txBox="true"/>
          <p:nvPr/>
        </p:nvSpPr>
        <p:spPr>
          <a:xfrm rot="0">
            <a:off x="2774791" y="2264066"/>
            <a:ext cx="2938344" cy="601218"/>
          </a:xfrm>
          <a:prstGeom prst="rect">
            <a:avLst/>
          </a:prstGeom>
        </p:spPr>
        <p:txBody>
          <a:bodyPr anchor="t" rtlCol="false" tIns="0" lIns="0" bIns="0" rIns="0">
            <a:spAutoFit/>
          </a:bodyPr>
          <a:lstStyle/>
          <a:p>
            <a:pPr algn="ctr">
              <a:lnSpc>
                <a:spcPts val="2640"/>
              </a:lnSpc>
            </a:pPr>
            <a:r>
              <a:rPr lang="en-US" sz="2000">
                <a:solidFill>
                  <a:srgbClr val="000000"/>
                </a:solidFill>
                <a:latin typeface="Fredoka Bold"/>
              </a:rPr>
              <a:t>CMS PRESCRIBER DATA</a:t>
            </a:r>
          </a:p>
          <a:p>
            <a:pPr algn="ctr">
              <a:lnSpc>
                <a:spcPts val="2111"/>
              </a:lnSpc>
              <a:spcBef>
                <a:spcPct val="0"/>
              </a:spcBef>
            </a:pPr>
          </a:p>
        </p:txBody>
      </p:sp>
      <p:sp>
        <p:nvSpPr>
          <p:cNvPr name="TextBox 10" id="10"/>
          <p:cNvSpPr txBox="true"/>
          <p:nvPr/>
        </p:nvSpPr>
        <p:spPr>
          <a:xfrm rot="0">
            <a:off x="1405710" y="6651350"/>
            <a:ext cx="16009927" cy="2826610"/>
          </a:xfrm>
          <a:prstGeom prst="rect">
            <a:avLst/>
          </a:prstGeom>
        </p:spPr>
        <p:txBody>
          <a:bodyPr anchor="t" rtlCol="false" tIns="0" lIns="0" bIns="0" rIns="0">
            <a:spAutoFit/>
          </a:bodyPr>
          <a:lstStyle/>
          <a:p>
            <a:pPr algn="ctr" marL="477203" indent="-238601" lvl="1">
              <a:lnSpc>
                <a:spcPts val="4420"/>
              </a:lnSpc>
              <a:buFont typeface="Arial"/>
              <a:buChar char="•"/>
            </a:pPr>
            <a:r>
              <a:rPr lang="en-US" sz="2210">
                <a:solidFill>
                  <a:srgbClr val="000000"/>
                </a:solidFill>
                <a:latin typeface="Arimo"/>
              </a:rPr>
              <a:t>THÔNG TIN VỀ NHÀ CUNG CẤP:  DANH TÍNH , ĐỊA ĐIỂM , TÌNH TRẠNG ĐĂNG KÝ</a:t>
            </a:r>
          </a:p>
          <a:p>
            <a:pPr algn="ctr" marL="477203" indent="-238601" lvl="1">
              <a:lnSpc>
                <a:spcPts val="4420"/>
              </a:lnSpc>
              <a:buFont typeface="Arial"/>
              <a:buChar char="•"/>
            </a:pPr>
            <a:r>
              <a:rPr lang="en-US" sz="2210">
                <a:solidFill>
                  <a:srgbClr val="000000"/>
                </a:solidFill>
                <a:latin typeface="Arimo Bold"/>
              </a:rPr>
              <a:t>MÔ HÌNH KÊ ĐƠN : LOẠI THUỐC VÀ SỐ LƯỢNG THUỐC</a:t>
            </a:r>
          </a:p>
          <a:p>
            <a:pPr algn="ctr" marL="477203" indent="-238601" lvl="1">
              <a:lnSpc>
                <a:spcPts val="4420"/>
              </a:lnSpc>
              <a:buFont typeface="Arial"/>
              <a:buChar char="•"/>
            </a:pPr>
            <a:r>
              <a:rPr lang="en-US" sz="2210">
                <a:solidFill>
                  <a:srgbClr val="000000"/>
                </a:solidFill>
                <a:latin typeface="Arimo Bold"/>
              </a:rPr>
              <a:t> MEDICARE PART D PRESCRIBER: DỮ LIỆU CỤ THỂ VỀ NGƯỜI KÊ ĐƠN THAM GIA CHƯƠNG TRÌNH MEDICARE PART D  </a:t>
            </a:r>
          </a:p>
          <a:p>
            <a:pPr algn="ctr">
              <a:lnSpc>
                <a:spcPts val="542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205238" y="656960"/>
            <a:ext cx="16763948" cy="8886667"/>
            <a:chOff x="0" y="0"/>
            <a:chExt cx="7633176" cy="4046391"/>
          </a:xfrm>
        </p:grpSpPr>
        <p:sp>
          <p:nvSpPr>
            <p:cNvPr name="Freeform 4" id="4"/>
            <p:cNvSpPr/>
            <p:nvPr/>
          </p:nvSpPr>
          <p:spPr>
            <a:xfrm flipH="false" flipV="false" rot="0">
              <a:off x="0" y="0"/>
              <a:ext cx="7633176" cy="4046391"/>
            </a:xfrm>
            <a:custGeom>
              <a:avLst/>
              <a:gdLst/>
              <a:ahLst/>
              <a:cxnLst/>
              <a:rect r="r" b="b" t="t" l="l"/>
              <a:pathLst>
                <a:path h="4046391" w="7633176">
                  <a:moveTo>
                    <a:pt x="15702" y="0"/>
                  </a:moveTo>
                  <a:lnTo>
                    <a:pt x="7617474" y="0"/>
                  </a:lnTo>
                  <a:cubicBezTo>
                    <a:pt x="7626146" y="0"/>
                    <a:pt x="7633176" y="7030"/>
                    <a:pt x="7633176" y="15702"/>
                  </a:cubicBezTo>
                  <a:lnTo>
                    <a:pt x="7633176" y="4030690"/>
                  </a:lnTo>
                  <a:cubicBezTo>
                    <a:pt x="7633176" y="4039362"/>
                    <a:pt x="7626146" y="4046391"/>
                    <a:pt x="7617474" y="4046391"/>
                  </a:cubicBezTo>
                  <a:lnTo>
                    <a:pt x="15702" y="4046391"/>
                  </a:lnTo>
                  <a:cubicBezTo>
                    <a:pt x="7030" y="4046391"/>
                    <a:pt x="0" y="4039362"/>
                    <a:pt x="0" y="4030690"/>
                  </a:cubicBezTo>
                  <a:lnTo>
                    <a:pt x="0" y="15702"/>
                  </a:lnTo>
                  <a:cubicBezTo>
                    <a:pt x="0" y="7030"/>
                    <a:pt x="7030" y="0"/>
                    <a:pt x="15702"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7633176" cy="4055916"/>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870266" y="5138552"/>
            <a:ext cx="942784" cy="866265"/>
            <a:chOff x="0" y="0"/>
            <a:chExt cx="884596" cy="812800"/>
          </a:xfrm>
        </p:grpSpPr>
        <p:sp>
          <p:nvSpPr>
            <p:cNvPr name="Freeform 8" id="8"/>
            <p:cNvSpPr/>
            <p:nvPr/>
          </p:nvSpPr>
          <p:spPr>
            <a:xfrm flipH="false" flipV="false" rot="0">
              <a:off x="0" y="27257"/>
              <a:ext cx="864187" cy="758287"/>
            </a:xfrm>
            <a:custGeom>
              <a:avLst/>
              <a:gdLst/>
              <a:ahLst/>
              <a:cxnLst/>
              <a:rect r="r" b="b" t="t" l="l"/>
              <a:pathLst>
                <a:path h="758287" w="864187">
                  <a:moveTo>
                    <a:pt x="849756" y="344303"/>
                  </a:moveTo>
                  <a:lnTo>
                    <a:pt x="513035" y="7583"/>
                  </a:lnTo>
                  <a:cubicBezTo>
                    <a:pt x="507199" y="1746"/>
                    <a:pt x="498421" y="0"/>
                    <a:pt x="490794" y="3159"/>
                  </a:cubicBezTo>
                  <a:cubicBezTo>
                    <a:pt x="483168" y="6317"/>
                    <a:pt x="478196" y="13759"/>
                    <a:pt x="478196" y="22014"/>
                  </a:cubicBezTo>
                  <a:lnTo>
                    <a:pt x="478196" y="126672"/>
                  </a:lnTo>
                  <a:cubicBezTo>
                    <a:pt x="478196" y="139740"/>
                    <a:pt x="473005" y="152272"/>
                    <a:pt x="463765" y="161512"/>
                  </a:cubicBezTo>
                  <a:cubicBezTo>
                    <a:pt x="454525" y="170752"/>
                    <a:pt x="441993" y="175943"/>
                    <a:pt x="428925" y="175943"/>
                  </a:cubicBezTo>
                  <a:lnTo>
                    <a:pt x="49271" y="175943"/>
                  </a:lnTo>
                  <a:cubicBezTo>
                    <a:pt x="36203" y="175943"/>
                    <a:pt x="23671" y="181134"/>
                    <a:pt x="14431" y="190374"/>
                  </a:cubicBezTo>
                  <a:cubicBezTo>
                    <a:pt x="5191" y="199614"/>
                    <a:pt x="0" y="212146"/>
                    <a:pt x="0" y="225214"/>
                  </a:cubicBezTo>
                  <a:lnTo>
                    <a:pt x="0" y="533072"/>
                  </a:lnTo>
                  <a:cubicBezTo>
                    <a:pt x="0" y="546140"/>
                    <a:pt x="5191" y="558672"/>
                    <a:pt x="14431" y="567912"/>
                  </a:cubicBezTo>
                  <a:cubicBezTo>
                    <a:pt x="23671" y="577152"/>
                    <a:pt x="36203" y="582343"/>
                    <a:pt x="49271" y="582343"/>
                  </a:cubicBezTo>
                  <a:lnTo>
                    <a:pt x="428925" y="582343"/>
                  </a:lnTo>
                  <a:cubicBezTo>
                    <a:pt x="456137" y="582343"/>
                    <a:pt x="478196" y="604402"/>
                    <a:pt x="478196" y="631614"/>
                  </a:cubicBezTo>
                  <a:lnTo>
                    <a:pt x="478196" y="736272"/>
                  </a:lnTo>
                  <a:cubicBezTo>
                    <a:pt x="478196" y="744527"/>
                    <a:pt x="483168" y="751969"/>
                    <a:pt x="490794" y="755127"/>
                  </a:cubicBezTo>
                  <a:cubicBezTo>
                    <a:pt x="498421" y="758286"/>
                    <a:pt x="507199" y="756540"/>
                    <a:pt x="513035" y="750703"/>
                  </a:cubicBezTo>
                  <a:lnTo>
                    <a:pt x="849756" y="413983"/>
                  </a:lnTo>
                  <a:cubicBezTo>
                    <a:pt x="858996" y="404743"/>
                    <a:pt x="864187" y="392210"/>
                    <a:pt x="864187" y="379143"/>
                  </a:cubicBezTo>
                  <a:cubicBezTo>
                    <a:pt x="864187" y="366076"/>
                    <a:pt x="858996" y="353543"/>
                    <a:pt x="849756" y="344303"/>
                  </a:cubicBezTo>
                  <a:close/>
                </a:path>
              </a:pathLst>
            </a:custGeom>
            <a:solidFill>
              <a:srgbClr val="FFFFFF"/>
            </a:solidFill>
          </p:spPr>
        </p:sp>
        <p:sp>
          <p:nvSpPr>
            <p:cNvPr name="TextBox 9" id="9"/>
            <p:cNvSpPr txBox="true"/>
            <p:nvPr/>
          </p:nvSpPr>
          <p:spPr>
            <a:xfrm>
              <a:off x="0" y="174625"/>
              <a:ext cx="782996" cy="434975"/>
            </a:xfrm>
            <a:prstGeom prst="rect">
              <a:avLst/>
            </a:prstGeom>
          </p:spPr>
          <p:txBody>
            <a:bodyPr anchor="ctr" rtlCol="false" tIns="50800" lIns="50800" bIns="50800" rIns="50800"/>
            <a:lstStyle/>
            <a:p>
              <a:pPr algn="ctr">
                <a:lnSpc>
                  <a:spcPts val="2111"/>
                </a:lnSpc>
              </a:pPr>
            </a:p>
          </p:txBody>
        </p:sp>
      </p:grpSp>
      <p:sp>
        <p:nvSpPr>
          <p:cNvPr name="Freeform 10" id="10"/>
          <p:cNvSpPr/>
          <p:nvPr/>
        </p:nvSpPr>
        <p:spPr>
          <a:xfrm flipH="false" flipV="false" rot="0">
            <a:off x="4237352" y="6372982"/>
            <a:ext cx="10699722" cy="2885318"/>
          </a:xfrm>
          <a:custGeom>
            <a:avLst/>
            <a:gdLst/>
            <a:ahLst/>
            <a:cxnLst/>
            <a:rect r="r" b="b" t="t" l="l"/>
            <a:pathLst>
              <a:path h="2885318" w="10699722">
                <a:moveTo>
                  <a:pt x="0" y="0"/>
                </a:moveTo>
                <a:lnTo>
                  <a:pt x="10699721" y="0"/>
                </a:lnTo>
                <a:lnTo>
                  <a:pt x="10699721" y="2885318"/>
                </a:lnTo>
                <a:lnTo>
                  <a:pt x="0" y="2885318"/>
                </a:lnTo>
                <a:lnTo>
                  <a:pt x="0" y="0"/>
                </a:lnTo>
                <a:close/>
              </a:path>
            </a:pathLst>
          </a:custGeom>
          <a:blipFill>
            <a:blip r:embed="rId5"/>
            <a:stretch>
              <a:fillRect l="0" t="0" r="0" b="0"/>
            </a:stretch>
          </a:blipFill>
        </p:spPr>
      </p:sp>
      <p:sp>
        <p:nvSpPr>
          <p:cNvPr name="Freeform 11" id="11"/>
          <p:cNvSpPr/>
          <p:nvPr/>
        </p:nvSpPr>
        <p:spPr>
          <a:xfrm flipH="false" flipV="false" rot="0">
            <a:off x="5521300" y="2276068"/>
            <a:ext cx="7779490" cy="3877278"/>
          </a:xfrm>
          <a:custGeom>
            <a:avLst/>
            <a:gdLst/>
            <a:ahLst/>
            <a:cxnLst/>
            <a:rect r="r" b="b" t="t" l="l"/>
            <a:pathLst>
              <a:path h="3877278" w="7779490">
                <a:moveTo>
                  <a:pt x="0" y="0"/>
                </a:moveTo>
                <a:lnTo>
                  <a:pt x="7779490" y="0"/>
                </a:lnTo>
                <a:lnTo>
                  <a:pt x="7779490" y="3877277"/>
                </a:lnTo>
                <a:lnTo>
                  <a:pt x="0" y="3877277"/>
                </a:lnTo>
                <a:lnTo>
                  <a:pt x="0" y="0"/>
                </a:lnTo>
                <a:close/>
              </a:path>
            </a:pathLst>
          </a:custGeom>
          <a:blipFill>
            <a:blip r:embed="rId6"/>
            <a:stretch>
              <a:fillRect l="0" t="0" r="0" b="0"/>
            </a:stretch>
          </a:blipFill>
        </p:spPr>
      </p:sp>
      <p:sp>
        <p:nvSpPr>
          <p:cNvPr name="TextBox 12" id="12"/>
          <p:cNvSpPr txBox="true"/>
          <p:nvPr/>
        </p:nvSpPr>
        <p:spPr>
          <a:xfrm rot="0">
            <a:off x="2341658" y="1385453"/>
            <a:ext cx="4801195" cy="540259"/>
          </a:xfrm>
          <a:prstGeom prst="rect">
            <a:avLst/>
          </a:prstGeom>
        </p:spPr>
        <p:txBody>
          <a:bodyPr anchor="t" rtlCol="false" tIns="0" lIns="0" bIns="0" rIns="0">
            <a:spAutoFit/>
          </a:bodyPr>
          <a:lstStyle/>
          <a:p>
            <a:pPr algn="ctr">
              <a:lnSpc>
                <a:spcPts val="4355"/>
              </a:lnSpc>
              <a:spcBef>
                <a:spcPct val="0"/>
              </a:spcBef>
            </a:pPr>
            <a:r>
              <a:rPr lang="en-US" sz="3299">
                <a:solidFill>
                  <a:srgbClr val="000000"/>
                </a:solidFill>
                <a:latin typeface="Fredoka Bold"/>
              </a:rPr>
              <a:t>DATABASE SELECTION</a:t>
            </a:r>
          </a:p>
        </p:txBody>
      </p:sp>
      <p:sp>
        <p:nvSpPr>
          <p:cNvPr name="TextBox 13" id="13"/>
          <p:cNvSpPr txBox="true"/>
          <p:nvPr/>
        </p:nvSpPr>
        <p:spPr>
          <a:xfrm rot="0">
            <a:off x="2341658" y="2247493"/>
            <a:ext cx="2780586" cy="331470"/>
          </a:xfrm>
          <a:prstGeom prst="rect">
            <a:avLst/>
          </a:prstGeom>
        </p:spPr>
        <p:txBody>
          <a:bodyPr anchor="t" rtlCol="false" tIns="0" lIns="0" bIns="0" rIns="0">
            <a:spAutoFit/>
          </a:bodyPr>
          <a:lstStyle/>
          <a:p>
            <a:pPr algn="ctr">
              <a:lnSpc>
                <a:spcPts val="2640"/>
              </a:lnSpc>
              <a:spcBef>
                <a:spcPct val="0"/>
              </a:spcBef>
            </a:pPr>
            <a:r>
              <a:rPr lang="en-US" sz="2000">
                <a:solidFill>
                  <a:srgbClr val="000000"/>
                </a:solidFill>
                <a:latin typeface="Fredoka Bold"/>
              </a:rPr>
              <a:t>PAYMENT DATA 2022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656960"/>
            <a:ext cx="16763948" cy="8886667"/>
            <a:chOff x="0" y="0"/>
            <a:chExt cx="7633176" cy="4046391"/>
          </a:xfrm>
        </p:grpSpPr>
        <p:sp>
          <p:nvSpPr>
            <p:cNvPr name="Freeform 4" id="4"/>
            <p:cNvSpPr/>
            <p:nvPr/>
          </p:nvSpPr>
          <p:spPr>
            <a:xfrm flipH="false" flipV="false" rot="0">
              <a:off x="0" y="0"/>
              <a:ext cx="7633176" cy="4046391"/>
            </a:xfrm>
            <a:custGeom>
              <a:avLst/>
              <a:gdLst/>
              <a:ahLst/>
              <a:cxnLst/>
              <a:rect r="r" b="b" t="t" l="l"/>
              <a:pathLst>
                <a:path h="4046391" w="7633176">
                  <a:moveTo>
                    <a:pt x="15702" y="0"/>
                  </a:moveTo>
                  <a:lnTo>
                    <a:pt x="7617474" y="0"/>
                  </a:lnTo>
                  <a:cubicBezTo>
                    <a:pt x="7626146" y="0"/>
                    <a:pt x="7633176" y="7030"/>
                    <a:pt x="7633176" y="15702"/>
                  </a:cubicBezTo>
                  <a:lnTo>
                    <a:pt x="7633176" y="4030690"/>
                  </a:lnTo>
                  <a:cubicBezTo>
                    <a:pt x="7633176" y="4039362"/>
                    <a:pt x="7626146" y="4046391"/>
                    <a:pt x="7617474" y="4046391"/>
                  </a:cubicBezTo>
                  <a:lnTo>
                    <a:pt x="15702" y="4046391"/>
                  </a:lnTo>
                  <a:cubicBezTo>
                    <a:pt x="7030" y="4046391"/>
                    <a:pt x="0" y="4039362"/>
                    <a:pt x="0" y="4030690"/>
                  </a:cubicBezTo>
                  <a:lnTo>
                    <a:pt x="0" y="15702"/>
                  </a:lnTo>
                  <a:cubicBezTo>
                    <a:pt x="0" y="7030"/>
                    <a:pt x="7030" y="0"/>
                    <a:pt x="15702"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7633176" cy="4055916"/>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870266" y="5138552"/>
            <a:ext cx="942784" cy="866265"/>
            <a:chOff x="0" y="0"/>
            <a:chExt cx="884596" cy="812800"/>
          </a:xfrm>
        </p:grpSpPr>
        <p:sp>
          <p:nvSpPr>
            <p:cNvPr name="Freeform 8" id="8"/>
            <p:cNvSpPr/>
            <p:nvPr/>
          </p:nvSpPr>
          <p:spPr>
            <a:xfrm flipH="false" flipV="false" rot="0">
              <a:off x="0" y="27257"/>
              <a:ext cx="864187" cy="758287"/>
            </a:xfrm>
            <a:custGeom>
              <a:avLst/>
              <a:gdLst/>
              <a:ahLst/>
              <a:cxnLst/>
              <a:rect r="r" b="b" t="t" l="l"/>
              <a:pathLst>
                <a:path h="758287" w="864187">
                  <a:moveTo>
                    <a:pt x="849756" y="344303"/>
                  </a:moveTo>
                  <a:lnTo>
                    <a:pt x="513035" y="7583"/>
                  </a:lnTo>
                  <a:cubicBezTo>
                    <a:pt x="507199" y="1746"/>
                    <a:pt x="498421" y="0"/>
                    <a:pt x="490794" y="3159"/>
                  </a:cubicBezTo>
                  <a:cubicBezTo>
                    <a:pt x="483168" y="6317"/>
                    <a:pt x="478196" y="13759"/>
                    <a:pt x="478196" y="22014"/>
                  </a:cubicBezTo>
                  <a:lnTo>
                    <a:pt x="478196" y="126672"/>
                  </a:lnTo>
                  <a:cubicBezTo>
                    <a:pt x="478196" y="139740"/>
                    <a:pt x="473005" y="152272"/>
                    <a:pt x="463765" y="161512"/>
                  </a:cubicBezTo>
                  <a:cubicBezTo>
                    <a:pt x="454525" y="170752"/>
                    <a:pt x="441993" y="175943"/>
                    <a:pt x="428925" y="175943"/>
                  </a:cubicBezTo>
                  <a:lnTo>
                    <a:pt x="49271" y="175943"/>
                  </a:lnTo>
                  <a:cubicBezTo>
                    <a:pt x="36203" y="175943"/>
                    <a:pt x="23671" y="181134"/>
                    <a:pt x="14431" y="190374"/>
                  </a:cubicBezTo>
                  <a:cubicBezTo>
                    <a:pt x="5191" y="199614"/>
                    <a:pt x="0" y="212146"/>
                    <a:pt x="0" y="225214"/>
                  </a:cubicBezTo>
                  <a:lnTo>
                    <a:pt x="0" y="533072"/>
                  </a:lnTo>
                  <a:cubicBezTo>
                    <a:pt x="0" y="546140"/>
                    <a:pt x="5191" y="558672"/>
                    <a:pt x="14431" y="567912"/>
                  </a:cubicBezTo>
                  <a:cubicBezTo>
                    <a:pt x="23671" y="577152"/>
                    <a:pt x="36203" y="582343"/>
                    <a:pt x="49271" y="582343"/>
                  </a:cubicBezTo>
                  <a:lnTo>
                    <a:pt x="428925" y="582343"/>
                  </a:lnTo>
                  <a:cubicBezTo>
                    <a:pt x="456137" y="582343"/>
                    <a:pt x="478196" y="604402"/>
                    <a:pt x="478196" y="631614"/>
                  </a:cubicBezTo>
                  <a:lnTo>
                    <a:pt x="478196" y="736272"/>
                  </a:lnTo>
                  <a:cubicBezTo>
                    <a:pt x="478196" y="744527"/>
                    <a:pt x="483168" y="751969"/>
                    <a:pt x="490794" y="755127"/>
                  </a:cubicBezTo>
                  <a:cubicBezTo>
                    <a:pt x="498421" y="758286"/>
                    <a:pt x="507199" y="756540"/>
                    <a:pt x="513035" y="750703"/>
                  </a:cubicBezTo>
                  <a:lnTo>
                    <a:pt x="849756" y="413983"/>
                  </a:lnTo>
                  <a:cubicBezTo>
                    <a:pt x="858996" y="404743"/>
                    <a:pt x="864187" y="392210"/>
                    <a:pt x="864187" y="379143"/>
                  </a:cubicBezTo>
                  <a:cubicBezTo>
                    <a:pt x="864187" y="366076"/>
                    <a:pt x="858996" y="353543"/>
                    <a:pt x="849756" y="344303"/>
                  </a:cubicBezTo>
                  <a:close/>
                </a:path>
              </a:pathLst>
            </a:custGeom>
            <a:solidFill>
              <a:srgbClr val="FFFFFF"/>
            </a:solidFill>
          </p:spPr>
        </p:sp>
        <p:sp>
          <p:nvSpPr>
            <p:cNvPr name="TextBox 9" id="9"/>
            <p:cNvSpPr txBox="true"/>
            <p:nvPr/>
          </p:nvSpPr>
          <p:spPr>
            <a:xfrm>
              <a:off x="0" y="174625"/>
              <a:ext cx="782996" cy="434975"/>
            </a:xfrm>
            <a:prstGeom prst="rect">
              <a:avLst/>
            </a:prstGeom>
          </p:spPr>
          <p:txBody>
            <a:bodyPr anchor="ctr" rtlCol="false" tIns="50800" lIns="50800" bIns="50800" rIns="50800"/>
            <a:lstStyle/>
            <a:p>
              <a:pPr algn="ctr">
                <a:lnSpc>
                  <a:spcPts val="2111"/>
                </a:lnSpc>
              </a:pPr>
            </a:p>
          </p:txBody>
        </p:sp>
      </p:grpSp>
      <p:sp>
        <p:nvSpPr>
          <p:cNvPr name="Freeform 10" id="10"/>
          <p:cNvSpPr/>
          <p:nvPr/>
        </p:nvSpPr>
        <p:spPr>
          <a:xfrm flipH="false" flipV="false" rot="0">
            <a:off x="5113451" y="2931388"/>
            <a:ext cx="8510053" cy="3647166"/>
          </a:xfrm>
          <a:custGeom>
            <a:avLst/>
            <a:gdLst/>
            <a:ahLst/>
            <a:cxnLst/>
            <a:rect r="r" b="b" t="t" l="l"/>
            <a:pathLst>
              <a:path h="3647166" w="8510053">
                <a:moveTo>
                  <a:pt x="0" y="0"/>
                </a:moveTo>
                <a:lnTo>
                  <a:pt x="8510053" y="0"/>
                </a:lnTo>
                <a:lnTo>
                  <a:pt x="8510053" y="3647165"/>
                </a:lnTo>
                <a:lnTo>
                  <a:pt x="0" y="3647165"/>
                </a:lnTo>
                <a:lnTo>
                  <a:pt x="0" y="0"/>
                </a:lnTo>
                <a:close/>
              </a:path>
            </a:pathLst>
          </a:custGeom>
          <a:blipFill>
            <a:blip r:embed="rId5"/>
            <a:stretch>
              <a:fillRect l="0" t="0" r="0" b="0"/>
            </a:stretch>
          </a:blipFill>
        </p:spPr>
      </p:sp>
      <p:sp>
        <p:nvSpPr>
          <p:cNvPr name="TextBox 11" id="11"/>
          <p:cNvSpPr txBox="true"/>
          <p:nvPr/>
        </p:nvSpPr>
        <p:spPr>
          <a:xfrm rot="0">
            <a:off x="2341658" y="1385453"/>
            <a:ext cx="4801195" cy="540259"/>
          </a:xfrm>
          <a:prstGeom prst="rect">
            <a:avLst/>
          </a:prstGeom>
        </p:spPr>
        <p:txBody>
          <a:bodyPr anchor="t" rtlCol="false" tIns="0" lIns="0" bIns="0" rIns="0">
            <a:spAutoFit/>
          </a:bodyPr>
          <a:lstStyle/>
          <a:p>
            <a:pPr algn="ctr">
              <a:lnSpc>
                <a:spcPts val="4355"/>
              </a:lnSpc>
              <a:spcBef>
                <a:spcPct val="0"/>
              </a:spcBef>
            </a:pPr>
            <a:r>
              <a:rPr lang="en-US" sz="3299">
                <a:solidFill>
                  <a:srgbClr val="000000"/>
                </a:solidFill>
                <a:latin typeface="Fredoka Bold"/>
              </a:rPr>
              <a:t>DATABASE SELECTION</a:t>
            </a:r>
          </a:p>
        </p:txBody>
      </p:sp>
      <p:sp>
        <p:nvSpPr>
          <p:cNvPr name="TextBox 12" id="12"/>
          <p:cNvSpPr txBox="true"/>
          <p:nvPr/>
        </p:nvSpPr>
        <p:spPr>
          <a:xfrm rot="0">
            <a:off x="2287191" y="2247492"/>
            <a:ext cx="6856809" cy="331470"/>
          </a:xfrm>
          <a:prstGeom prst="rect">
            <a:avLst/>
          </a:prstGeom>
        </p:spPr>
        <p:txBody>
          <a:bodyPr anchor="t" rtlCol="false" tIns="0" lIns="0" bIns="0" rIns="0">
            <a:spAutoFit/>
          </a:bodyPr>
          <a:lstStyle/>
          <a:p>
            <a:pPr algn="ctr">
              <a:lnSpc>
                <a:spcPts val="2639"/>
              </a:lnSpc>
              <a:spcBef>
                <a:spcPct val="0"/>
              </a:spcBef>
            </a:pPr>
            <a:r>
              <a:rPr lang="en-US" sz="1999">
                <a:solidFill>
                  <a:srgbClr val="000000"/>
                </a:solidFill>
                <a:latin typeface="Fredoka Bold"/>
              </a:rPr>
              <a:t>LIST OF EXCLUDED INDIVIDUALS/ENTITIES (LEIE) 2023</a:t>
            </a:r>
          </a:p>
        </p:txBody>
      </p:sp>
      <p:sp>
        <p:nvSpPr>
          <p:cNvPr name="TextBox 13" id="13"/>
          <p:cNvSpPr txBox="true"/>
          <p:nvPr/>
        </p:nvSpPr>
        <p:spPr>
          <a:xfrm rot="0">
            <a:off x="3656865" y="7395632"/>
            <a:ext cx="11196709" cy="1489940"/>
          </a:xfrm>
          <a:prstGeom prst="rect">
            <a:avLst/>
          </a:prstGeom>
        </p:spPr>
        <p:txBody>
          <a:bodyPr anchor="t" rtlCol="false" tIns="0" lIns="0" bIns="0" rIns="0">
            <a:spAutoFit/>
          </a:bodyPr>
          <a:lstStyle/>
          <a:p>
            <a:pPr algn="ctr">
              <a:lnSpc>
                <a:spcPts val="2950"/>
              </a:lnSpc>
              <a:spcBef>
                <a:spcPct val="0"/>
              </a:spcBef>
            </a:pPr>
            <a:r>
              <a:rPr lang="en-US" sz="2234">
                <a:solidFill>
                  <a:srgbClr val="000000"/>
                </a:solidFill>
                <a:latin typeface="Arimo"/>
              </a:rPr>
              <a:t>LEIE CHỨA THÔNG TIN VỀ NHỮNG CÁ NHÂN/ ENTITIES HIỆN ĐANG BỊ LOẠI TRỪ KHỎI VIỆC THAM GIA VÀO CÁC CHƯƠNG TRÌNH CHĂM SÓC SỨC KHỎE DO CHÍNH PHỦ TÀI TRỢ. THÔNG TIN NÀY BAO GỒM TÊN, ĐỊA CHỈ VÀ LÝ DO LOẠI TRỪ.</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205238" y="656960"/>
            <a:ext cx="16763948" cy="8886667"/>
            <a:chOff x="0" y="0"/>
            <a:chExt cx="7633176" cy="4046391"/>
          </a:xfrm>
        </p:grpSpPr>
        <p:sp>
          <p:nvSpPr>
            <p:cNvPr name="Freeform 4" id="4"/>
            <p:cNvSpPr/>
            <p:nvPr/>
          </p:nvSpPr>
          <p:spPr>
            <a:xfrm flipH="false" flipV="false" rot="0">
              <a:off x="0" y="0"/>
              <a:ext cx="7633176" cy="4046391"/>
            </a:xfrm>
            <a:custGeom>
              <a:avLst/>
              <a:gdLst/>
              <a:ahLst/>
              <a:cxnLst/>
              <a:rect r="r" b="b" t="t" l="l"/>
              <a:pathLst>
                <a:path h="4046391" w="7633176">
                  <a:moveTo>
                    <a:pt x="15702" y="0"/>
                  </a:moveTo>
                  <a:lnTo>
                    <a:pt x="7617474" y="0"/>
                  </a:lnTo>
                  <a:cubicBezTo>
                    <a:pt x="7626146" y="0"/>
                    <a:pt x="7633176" y="7030"/>
                    <a:pt x="7633176" y="15702"/>
                  </a:cubicBezTo>
                  <a:lnTo>
                    <a:pt x="7633176" y="4030690"/>
                  </a:lnTo>
                  <a:cubicBezTo>
                    <a:pt x="7633176" y="4039362"/>
                    <a:pt x="7626146" y="4046391"/>
                    <a:pt x="7617474" y="4046391"/>
                  </a:cubicBezTo>
                  <a:lnTo>
                    <a:pt x="15702" y="4046391"/>
                  </a:lnTo>
                  <a:cubicBezTo>
                    <a:pt x="7030" y="4046391"/>
                    <a:pt x="0" y="4039362"/>
                    <a:pt x="0" y="4030690"/>
                  </a:cubicBezTo>
                  <a:lnTo>
                    <a:pt x="0" y="15702"/>
                  </a:lnTo>
                  <a:cubicBezTo>
                    <a:pt x="0" y="7030"/>
                    <a:pt x="7030" y="0"/>
                    <a:pt x="15702"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7633176" cy="4055916"/>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870266" y="5138552"/>
            <a:ext cx="942784" cy="866265"/>
            <a:chOff x="0" y="0"/>
            <a:chExt cx="884596" cy="812800"/>
          </a:xfrm>
        </p:grpSpPr>
        <p:sp>
          <p:nvSpPr>
            <p:cNvPr name="Freeform 8" id="8"/>
            <p:cNvSpPr/>
            <p:nvPr/>
          </p:nvSpPr>
          <p:spPr>
            <a:xfrm flipH="false" flipV="false" rot="0">
              <a:off x="0" y="27257"/>
              <a:ext cx="864187" cy="758287"/>
            </a:xfrm>
            <a:custGeom>
              <a:avLst/>
              <a:gdLst/>
              <a:ahLst/>
              <a:cxnLst/>
              <a:rect r="r" b="b" t="t" l="l"/>
              <a:pathLst>
                <a:path h="758287" w="864187">
                  <a:moveTo>
                    <a:pt x="849756" y="344303"/>
                  </a:moveTo>
                  <a:lnTo>
                    <a:pt x="513035" y="7583"/>
                  </a:lnTo>
                  <a:cubicBezTo>
                    <a:pt x="507199" y="1746"/>
                    <a:pt x="498421" y="0"/>
                    <a:pt x="490794" y="3159"/>
                  </a:cubicBezTo>
                  <a:cubicBezTo>
                    <a:pt x="483168" y="6317"/>
                    <a:pt x="478196" y="13759"/>
                    <a:pt x="478196" y="22014"/>
                  </a:cubicBezTo>
                  <a:lnTo>
                    <a:pt x="478196" y="126672"/>
                  </a:lnTo>
                  <a:cubicBezTo>
                    <a:pt x="478196" y="139740"/>
                    <a:pt x="473005" y="152272"/>
                    <a:pt x="463765" y="161512"/>
                  </a:cubicBezTo>
                  <a:cubicBezTo>
                    <a:pt x="454525" y="170752"/>
                    <a:pt x="441993" y="175943"/>
                    <a:pt x="428925" y="175943"/>
                  </a:cubicBezTo>
                  <a:lnTo>
                    <a:pt x="49271" y="175943"/>
                  </a:lnTo>
                  <a:cubicBezTo>
                    <a:pt x="36203" y="175943"/>
                    <a:pt x="23671" y="181134"/>
                    <a:pt x="14431" y="190374"/>
                  </a:cubicBezTo>
                  <a:cubicBezTo>
                    <a:pt x="5191" y="199614"/>
                    <a:pt x="0" y="212146"/>
                    <a:pt x="0" y="225214"/>
                  </a:cubicBezTo>
                  <a:lnTo>
                    <a:pt x="0" y="533072"/>
                  </a:lnTo>
                  <a:cubicBezTo>
                    <a:pt x="0" y="546140"/>
                    <a:pt x="5191" y="558672"/>
                    <a:pt x="14431" y="567912"/>
                  </a:cubicBezTo>
                  <a:cubicBezTo>
                    <a:pt x="23671" y="577152"/>
                    <a:pt x="36203" y="582343"/>
                    <a:pt x="49271" y="582343"/>
                  </a:cubicBezTo>
                  <a:lnTo>
                    <a:pt x="428925" y="582343"/>
                  </a:lnTo>
                  <a:cubicBezTo>
                    <a:pt x="456137" y="582343"/>
                    <a:pt x="478196" y="604402"/>
                    <a:pt x="478196" y="631614"/>
                  </a:cubicBezTo>
                  <a:lnTo>
                    <a:pt x="478196" y="736272"/>
                  </a:lnTo>
                  <a:cubicBezTo>
                    <a:pt x="478196" y="744527"/>
                    <a:pt x="483168" y="751969"/>
                    <a:pt x="490794" y="755127"/>
                  </a:cubicBezTo>
                  <a:cubicBezTo>
                    <a:pt x="498421" y="758286"/>
                    <a:pt x="507199" y="756540"/>
                    <a:pt x="513035" y="750703"/>
                  </a:cubicBezTo>
                  <a:lnTo>
                    <a:pt x="849756" y="413983"/>
                  </a:lnTo>
                  <a:cubicBezTo>
                    <a:pt x="858996" y="404743"/>
                    <a:pt x="864187" y="392210"/>
                    <a:pt x="864187" y="379143"/>
                  </a:cubicBezTo>
                  <a:cubicBezTo>
                    <a:pt x="864187" y="366076"/>
                    <a:pt x="858996" y="353543"/>
                    <a:pt x="849756" y="344303"/>
                  </a:cubicBezTo>
                  <a:close/>
                </a:path>
              </a:pathLst>
            </a:custGeom>
            <a:solidFill>
              <a:srgbClr val="FFFFFF"/>
            </a:solidFill>
          </p:spPr>
        </p:sp>
        <p:sp>
          <p:nvSpPr>
            <p:cNvPr name="TextBox 9" id="9"/>
            <p:cNvSpPr txBox="true"/>
            <p:nvPr/>
          </p:nvSpPr>
          <p:spPr>
            <a:xfrm>
              <a:off x="0" y="174625"/>
              <a:ext cx="782996" cy="434975"/>
            </a:xfrm>
            <a:prstGeom prst="rect">
              <a:avLst/>
            </a:prstGeom>
          </p:spPr>
          <p:txBody>
            <a:bodyPr anchor="ctr" rtlCol="false" tIns="50800" lIns="50800" bIns="50800" rIns="50800"/>
            <a:lstStyle/>
            <a:p>
              <a:pPr algn="ctr">
                <a:lnSpc>
                  <a:spcPts val="2111"/>
                </a:lnSpc>
              </a:pPr>
            </a:p>
          </p:txBody>
        </p:sp>
      </p:grpSp>
      <p:sp>
        <p:nvSpPr>
          <p:cNvPr name="Freeform 10" id="10"/>
          <p:cNvSpPr/>
          <p:nvPr/>
        </p:nvSpPr>
        <p:spPr>
          <a:xfrm flipH="false" flipV="false" rot="0">
            <a:off x="3104900" y="2630003"/>
            <a:ext cx="12078199" cy="5947541"/>
          </a:xfrm>
          <a:custGeom>
            <a:avLst/>
            <a:gdLst/>
            <a:ahLst/>
            <a:cxnLst/>
            <a:rect r="r" b="b" t="t" l="l"/>
            <a:pathLst>
              <a:path h="5947541" w="12078199">
                <a:moveTo>
                  <a:pt x="0" y="0"/>
                </a:moveTo>
                <a:lnTo>
                  <a:pt x="12078200" y="0"/>
                </a:lnTo>
                <a:lnTo>
                  <a:pt x="12078200" y="5947541"/>
                </a:lnTo>
                <a:lnTo>
                  <a:pt x="0" y="5947541"/>
                </a:lnTo>
                <a:lnTo>
                  <a:pt x="0" y="0"/>
                </a:lnTo>
                <a:close/>
              </a:path>
            </a:pathLst>
          </a:custGeom>
          <a:blipFill>
            <a:blip r:embed="rId5"/>
            <a:stretch>
              <a:fillRect l="0" t="-14231" r="0" b="0"/>
            </a:stretch>
          </a:blipFill>
        </p:spPr>
      </p:sp>
      <p:sp>
        <p:nvSpPr>
          <p:cNvPr name="TextBox 11" id="11"/>
          <p:cNvSpPr txBox="true"/>
          <p:nvPr/>
        </p:nvSpPr>
        <p:spPr>
          <a:xfrm rot="0">
            <a:off x="2452449" y="1464180"/>
            <a:ext cx="4470678" cy="1092709"/>
          </a:xfrm>
          <a:prstGeom prst="rect">
            <a:avLst/>
          </a:prstGeom>
        </p:spPr>
        <p:txBody>
          <a:bodyPr anchor="t" rtlCol="false" tIns="0" lIns="0" bIns="0" rIns="0">
            <a:spAutoFit/>
          </a:bodyPr>
          <a:lstStyle/>
          <a:p>
            <a:pPr algn="ctr">
              <a:lnSpc>
                <a:spcPts val="4355"/>
              </a:lnSpc>
            </a:pPr>
            <a:r>
              <a:rPr lang="en-US" sz="3299">
                <a:solidFill>
                  <a:srgbClr val="000000"/>
                </a:solidFill>
                <a:latin typeface="Fredoka Bold"/>
              </a:rPr>
              <a:t>APPLICATION DESIGN</a:t>
            </a:r>
          </a:p>
          <a:p>
            <a:pPr algn="ctr">
              <a:lnSpc>
                <a:spcPts val="4355"/>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70975" y="1128352"/>
            <a:ext cx="16763948" cy="8886667"/>
            <a:chOff x="0" y="0"/>
            <a:chExt cx="7633176" cy="4046391"/>
          </a:xfrm>
        </p:grpSpPr>
        <p:sp>
          <p:nvSpPr>
            <p:cNvPr name="Freeform 4" id="4"/>
            <p:cNvSpPr/>
            <p:nvPr/>
          </p:nvSpPr>
          <p:spPr>
            <a:xfrm flipH="false" flipV="false" rot="0">
              <a:off x="0" y="0"/>
              <a:ext cx="7633176" cy="4046391"/>
            </a:xfrm>
            <a:custGeom>
              <a:avLst/>
              <a:gdLst/>
              <a:ahLst/>
              <a:cxnLst/>
              <a:rect r="r" b="b" t="t" l="l"/>
              <a:pathLst>
                <a:path h="4046391" w="7633176">
                  <a:moveTo>
                    <a:pt x="15702" y="0"/>
                  </a:moveTo>
                  <a:lnTo>
                    <a:pt x="7617474" y="0"/>
                  </a:lnTo>
                  <a:cubicBezTo>
                    <a:pt x="7626146" y="0"/>
                    <a:pt x="7633176" y="7030"/>
                    <a:pt x="7633176" y="15702"/>
                  </a:cubicBezTo>
                  <a:lnTo>
                    <a:pt x="7633176" y="4030690"/>
                  </a:lnTo>
                  <a:cubicBezTo>
                    <a:pt x="7633176" y="4039362"/>
                    <a:pt x="7626146" y="4046391"/>
                    <a:pt x="7617474" y="4046391"/>
                  </a:cubicBezTo>
                  <a:lnTo>
                    <a:pt x="15702" y="4046391"/>
                  </a:lnTo>
                  <a:cubicBezTo>
                    <a:pt x="7030" y="4046391"/>
                    <a:pt x="0" y="4039362"/>
                    <a:pt x="0" y="4030690"/>
                  </a:cubicBezTo>
                  <a:lnTo>
                    <a:pt x="0" y="15702"/>
                  </a:lnTo>
                  <a:cubicBezTo>
                    <a:pt x="0" y="7030"/>
                    <a:pt x="7030" y="0"/>
                    <a:pt x="15702"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7633176" cy="4055916"/>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870266" y="5138552"/>
            <a:ext cx="942784" cy="866265"/>
            <a:chOff x="0" y="0"/>
            <a:chExt cx="884596" cy="812800"/>
          </a:xfrm>
        </p:grpSpPr>
        <p:sp>
          <p:nvSpPr>
            <p:cNvPr name="Freeform 8" id="8"/>
            <p:cNvSpPr/>
            <p:nvPr/>
          </p:nvSpPr>
          <p:spPr>
            <a:xfrm flipH="false" flipV="false" rot="0">
              <a:off x="0" y="27257"/>
              <a:ext cx="864187" cy="758287"/>
            </a:xfrm>
            <a:custGeom>
              <a:avLst/>
              <a:gdLst/>
              <a:ahLst/>
              <a:cxnLst/>
              <a:rect r="r" b="b" t="t" l="l"/>
              <a:pathLst>
                <a:path h="758287" w="864187">
                  <a:moveTo>
                    <a:pt x="849756" y="344303"/>
                  </a:moveTo>
                  <a:lnTo>
                    <a:pt x="513035" y="7583"/>
                  </a:lnTo>
                  <a:cubicBezTo>
                    <a:pt x="507199" y="1746"/>
                    <a:pt x="498421" y="0"/>
                    <a:pt x="490794" y="3159"/>
                  </a:cubicBezTo>
                  <a:cubicBezTo>
                    <a:pt x="483168" y="6317"/>
                    <a:pt x="478196" y="13759"/>
                    <a:pt x="478196" y="22014"/>
                  </a:cubicBezTo>
                  <a:lnTo>
                    <a:pt x="478196" y="126672"/>
                  </a:lnTo>
                  <a:cubicBezTo>
                    <a:pt x="478196" y="139740"/>
                    <a:pt x="473005" y="152272"/>
                    <a:pt x="463765" y="161512"/>
                  </a:cubicBezTo>
                  <a:cubicBezTo>
                    <a:pt x="454525" y="170752"/>
                    <a:pt x="441993" y="175943"/>
                    <a:pt x="428925" y="175943"/>
                  </a:cubicBezTo>
                  <a:lnTo>
                    <a:pt x="49271" y="175943"/>
                  </a:lnTo>
                  <a:cubicBezTo>
                    <a:pt x="36203" y="175943"/>
                    <a:pt x="23671" y="181134"/>
                    <a:pt x="14431" y="190374"/>
                  </a:cubicBezTo>
                  <a:cubicBezTo>
                    <a:pt x="5191" y="199614"/>
                    <a:pt x="0" y="212146"/>
                    <a:pt x="0" y="225214"/>
                  </a:cubicBezTo>
                  <a:lnTo>
                    <a:pt x="0" y="533072"/>
                  </a:lnTo>
                  <a:cubicBezTo>
                    <a:pt x="0" y="546140"/>
                    <a:pt x="5191" y="558672"/>
                    <a:pt x="14431" y="567912"/>
                  </a:cubicBezTo>
                  <a:cubicBezTo>
                    <a:pt x="23671" y="577152"/>
                    <a:pt x="36203" y="582343"/>
                    <a:pt x="49271" y="582343"/>
                  </a:cubicBezTo>
                  <a:lnTo>
                    <a:pt x="428925" y="582343"/>
                  </a:lnTo>
                  <a:cubicBezTo>
                    <a:pt x="456137" y="582343"/>
                    <a:pt x="478196" y="604402"/>
                    <a:pt x="478196" y="631614"/>
                  </a:cubicBezTo>
                  <a:lnTo>
                    <a:pt x="478196" y="736272"/>
                  </a:lnTo>
                  <a:cubicBezTo>
                    <a:pt x="478196" y="744527"/>
                    <a:pt x="483168" y="751969"/>
                    <a:pt x="490794" y="755127"/>
                  </a:cubicBezTo>
                  <a:cubicBezTo>
                    <a:pt x="498421" y="758286"/>
                    <a:pt x="507199" y="756540"/>
                    <a:pt x="513035" y="750703"/>
                  </a:cubicBezTo>
                  <a:lnTo>
                    <a:pt x="849756" y="413983"/>
                  </a:lnTo>
                  <a:cubicBezTo>
                    <a:pt x="858996" y="404743"/>
                    <a:pt x="864187" y="392210"/>
                    <a:pt x="864187" y="379143"/>
                  </a:cubicBezTo>
                  <a:cubicBezTo>
                    <a:pt x="864187" y="366076"/>
                    <a:pt x="858996" y="353543"/>
                    <a:pt x="849756" y="344303"/>
                  </a:cubicBezTo>
                  <a:close/>
                </a:path>
              </a:pathLst>
            </a:custGeom>
            <a:solidFill>
              <a:srgbClr val="FFFFFF"/>
            </a:solidFill>
          </p:spPr>
        </p:sp>
        <p:sp>
          <p:nvSpPr>
            <p:cNvPr name="TextBox 9" id="9"/>
            <p:cNvSpPr txBox="true"/>
            <p:nvPr/>
          </p:nvSpPr>
          <p:spPr>
            <a:xfrm>
              <a:off x="0" y="174625"/>
              <a:ext cx="782996" cy="434975"/>
            </a:xfrm>
            <a:prstGeom prst="rect">
              <a:avLst/>
            </a:prstGeom>
          </p:spPr>
          <p:txBody>
            <a:bodyPr anchor="ctr" rtlCol="false" tIns="50800" lIns="50800" bIns="50800" rIns="50800"/>
            <a:lstStyle/>
            <a:p>
              <a:pPr algn="ctr">
                <a:lnSpc>
                  <a:spcPts val="2111"/>
                </a:lnSpc>
              </a:pPr>
            </a:p>
          </p:txBody>
        </p:sp>
      </p:grpSp>
      <p:sp>
        <p:nvSpPr>
          <p:cNvPr name="Freeform 10" id="10"/>
          <p:cNvSpPr/>
          <p:nvPr/>
        </p:nvSpPr>
        <p:spPr>
          <a:xfrm flipH="false" flipV="false" rot="0">
            <a:off x="4156651" y="2837493"/>
            <a:ext cx="10508047" cy="4612014"/>
          </a:xfrm>
          <a:custGeom>
            <a:avLst/>
            <a:gdLst/>
            <a:ahLst/>
            <a:cxnLst/>
            <a:rect r="r" b="b" t="t" l="l"/>
            <a:pathLst>
              <a:path h="4612014" w="10508047">
                <a:moveTo>
                  <a:pt x="0" y="0"/>
                </a:moveTo>
                <a:lnTo>
                  <a:pt x="10508046" y="0"/>
                </a:lnTo>
                <a:lnTo>
                  <a:pt x="10508046" y="4612014"/>
                </a:lnTo>
                <a:lnTo>
                  <a:pt x="0" y="4612014"/>
                </a:lnTo>
                <a:lnTo>
                  <a:pt x="0" y="0"/>
                </a:lnTo>
                <a:close/>
              </a:path>
            </a:pathLst>
          </a:custGeom>
          <a:blipFill>
            <a:blip r:embed="rId5"/>
            <a:stretch>
              <a:fillRect l="0" t="-55116" r="0" b="-55116"/>
            </a:stretch>
          </a:blipFill>
        </p:spPr>
      </p:sp>
      <p:sp>
        <p:nvSpPr>
          <p:cNvPr name="TextBox 11" id="11"/>
          <p:cNvSpPr txBox="true"/>
          <p:nvPr/>
        </p:nvSpPr>
        <p:spPr>
          <a:xfrm rot="0">
            <a:off x="2223075" y="1464180"/>
            <a:ext cx="4929426" cy="1645159"/>
          </a:xfrm>
          <a:prstGeom prst="rect">
            <a:avLst/>
          </a:prstGeom>
        </p:spPr>
        <p:txBody>
          <a:bodyPr anchor="t" rtlCol="false" tIns="0" lIns="0" bIns="0" rIns="0">
            <a:spAutoFit/>
          </a:bodyPr>
          <a:lstStyle/>
          <a:p>
            <a:pPr algn="ctr">
              <a:lnSpc>
                <a:spcPts val="4355"/>
              </a:lnSpc>
            </a:pPr>
            <a:r>
              <a:rPr lang="en-US" sz="3299">
                <a:solidFill>
                  <a:srgbClr val="000000"/>
                </a:solidFill>
                <a:latin typeface="Fredoka Bold"/>
              </a:rPr>
              <a:t>DATA PRE-PROCESSING</a:t>
            </a:r>
          </a:p>
          <a:p>
            <a:pPr algn="ctr">
              <a:lnSpc>
                <a:spcPts val="4355"/>
              </a:lnSpc>
            </a:pPr>
          </a:p>
          <a:p>
            <a:pPr algn="ctr">
              <a:lnSpc>
                <a:spcPts val="4355"/>
              </a:lnSpc>
              <a:spcBef>
                <a:spcPct val="0"/>
              </a:spcBef>
            </a:pPr>
          </a:p>
        </p:txBody>
      </p:sp>
      <p:sp>
        <p:nvSpPr>
          <p:cNvPr name="TextBox 12" id="12"/>
          <p:cNvSpPr txBox="true"/>
          <p:nvPr/>
        </p:nvSpPr>
        <p:spPr>
          <a:xfrm rot="0">
            <a:off x="-4515605" y="2239491"/>
            <a:ext cx="16763948" cy="339471"/>
          </a:xfrm>
          <a:prstGeom prst="rect">
            <a:avLst/>
          </a:prstGeom>
        </p:spPr>
        <p:txBody>
          <a:bodyPr anchor="t" rtlCol="false" tIns="0" lIns="0" bIns="0" rIns="0">
            <a:spAutoFit/>
          </a:bodyPr>
          <a:lstStyle/>
          <a:p>
            <a:pPr algn="ctr">
              <a:lnSpc>
                <a:spcPts val="2771"/>
              </a:lnSpc>
              <a:spcBef>
                <a:spcPct val="0"/>
              </a:spcBef>
            </a:pPr>
            <a:r>
              <a:rPr lang="en-US" sz="2099">
                <a:solidFill>
                  <a:srgbClr val="000000"/>
                </a:solidFill>
                <a:latin typeface="Fredoka Bold"/>
              </a:rPr>
              <a:t>IMPUTE MISSING DATA</a:t>
            </a:r>
          </a:p>
        </p:txBody>
      </p:sp>
      <p:sp>
        <p:nvSpPr>
          <p:cNvPr name="TextBox 13" id="13"/>
          <p:cNvSpPr txBox="true"/>
          <p:nvPr/>
        </p:nvSpPr>
        <p:spPr>
          <a:xfrm rot="0">
            <a:off x="1666035" y="7806228"/>
            <a:ext cx="15593265" cy="1917573"/>
          </a:xfrm>
          <a:prstGeom prst="rect">
            <a:avLst/>
          </a:prstGeom>
        </p:spPr>
        <p:txBody>
          <a:bodyPr anchor="t" rtlCol="false" tIns="0" lIns="0" bIns="0" rIns="0">
            <a:spAutoFit/>
          </a:bodyPr>
          <a:lstStyle/>
          <a:p>
            <a:pPr algn="ctr">
              <a:lnSpc>
                <a:spcPts val="3035"/>
              </a:lnSpc>
            </a:pPr>
            <a:r>
              <a:rPr lang="en-US" sz="2299">
                <a:solidFill>
                  <a:srgbClr val="000000"/>
                </a:solidFill>
                <a:latin typeface="Arimo"/>
              </a:rPr>
              <a:t>TRONG BÀI TOÁN NÀY , CHÚNG TA SẼ SỬ DỤNG CÁC PHƯƠNG PHÁP ĐỂ ĐIỀN DỮ LIỆU CHO NHỮNG GIÁ TRỊ CÒN THIẾU ĐƯỢC SỬ DỤNG TRONG MACHINE LEARNING NHƯ LÀ : </a:t>
            </a:r>
          </a:p>
          <a:p>
            <a:pPr algn="ctr" marL="496566" indent="-248283" lvl="1">
              <a:lnSpc>
                <a:spcPts val="3035"/>
              </a:lnSpc>
              <a:buFont typeface="Arial"/>
              <a:buChar char="•"/>
            </a:pPr>
            <a:r>
              <a:rPr lang="en-US" sz="2299">
                <a:solidFill>
                  <a:srgbClr val="000000"/>
                </a:solidFill>
                <a:latin typeface="Arimo"/>
              </a:rPr>
              <a:t>MEAN, MEDIAN, OR MODE IMPUTATION</a:t>
            </a:r>
          </a:p>
          <a:p>
            <a:pPr algn="ctr" marL="496566" indent="-248283" lvl="1">
              <a:lnSpc>
                <a:spcPts val="3035"/>
              </a:lnSpc>
              <a:buFont typeface="Arial"/>
              <a:buChar char="•"/>
            </a:pPr>
            <a:r>
              <a:rPr lang="en-US" sz="2299">
                <a:solidFill>
                  <a:srgbClr val="000000"/>
                </a:solidFill>
                <a:latin typeface="Arimo"/>
              </a:rPr>
              <a:t>LINEAR REGRESSION IMPUTATION</a:t>
            </a:r>
          </a:p>
          <a:p>
            <a:pPr algn="ctr" marL="496566" indent="-248283" lvl="1">
              <a:lnSpc>
                <a:spcPts val="3035"/>
              </a:lnSpc>
              <a:spcBef>
                <a:spcPct val="0"/>
              </a:spcBef>
              <a:buFont typeface="Arial"/>
              <a:buChar char="•"/>
            </a:pPr>
            <a:r>
              <a:rPr lang="en-US" sz="2299">
                <a:solidFill>
                  <a:srgbClr val="000000"/>
                </a:solidFill>
                <a:latin typeface="Arimo"/>
              </a:rPr>
              <a:t>MULTIPLE IMPUTATION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763948" cy="8886667"/>
            <a:chOff x="0" y="0"/>
            <a:chExt cx="7633176" cy="4046391"/>
          </a:xfrm>
        </p:grpSpPr>
        <p:sp>
          <p:nvSpPr>
            <p:cNvPr name="Freeform 4" id="4"/>
            <p:cNvSpPr/>
            <p:nvPr/>
          </p:nvSpPr>
          <p:spPr>
            <a:xfrm flipH="false" flipV="false" rot="0">
              <a:off x="0" y="0"/>
              <a:ext cx="7633176" cy="4046391"/>
            </a:xfrm>
            <a:custGeom>
              <a:avLst/>
              <a:gdLst/>
              <a:ahLst/>
              <a:cxnLst/>
              <a:rect r="r" b="b" t="t" l="l"/>
              <a:pathLst>
                <a:path h="4046391" w="7633176">
                  <a:moveTo>
                    <a:pt x="15702" y="0"/>
                  </a:moveTo>
                  <a:lnTo>
                    <a:pt x="7617474" y="0"/>
                  </a:lnTo>
                  <a:cubicBezTo>
                    <a:pt x="7626146" y="0"/>
                    <a:pt x="7633176" y="7030"/>
                    <a:pt x="7633176" y="15702"/>
                  </a:cubicBezTo>
                  <a:lnTo>
                    <a:pt x="7633176" y="4030690"/>
                  </a:lnTo>
                  <a:cubicBezTo>
                    <a:pt x="7633176" y="4039362"/>
                    <a:pt x="7626146" y="4046391"/>
                    <a:pt x="7617474" y="4046391"/>
                  </a:cubicBezTo>
                  <a:lnTo>
                    <a:pt x="15702" y="4046391"/>
                  </a:lnTo>
                  <a:cubicBezTo>
                    <a:pt x="7030" y="4046391"/>
                    <a:pt x="0" y="4039362"/>
                    <a:pt x="0" y="4030690"/>
                  </a:cubicBezTo>
                  <a:lnTo>
                    <a:pt x="0" y="15702"/>
                  </a:lnTo>
                  <a:cubicBezTo>
                    <a:pt x="0" y="7030"/>
                    <a:pt x="7030" y="0"/>
                    <a:pt x="15702"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7633176" cy="4055916"/>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870266" y="5138552"/>
            <a:ext cx="942784" cy="866265"/>
            <a:chOff x="0" y="0"/>
            <a:chExt cx="884596" cy="812800"/>
          </a:xfrm>
        </p:grpSpPr>
        <p:sp>
          <p:nvSpPr>
            <p:cNvPr name="Freeform 8" id="8"/>
            <p:cNvSpPr/>
            <p:nvPr/>
          </p:nvSpPr>
          <p:spPr>
            <a:xfrm flipH="false" flipV="false" rot="0">
              <a:off x="0" y="27257"/>
              <a:ext cx="864187" cy="758287"/>
            </a:xfrm>
            <a:custGeom>
              <a:avLst/>
              <a:gdLst/>
              <a:ahLst/>
              <a:cxnLst/>
              <a:rect r="r" b="b" t="t" l="l"/>
              <a:pathLst>
                <a:path h="758287" w="864187">
                  <a:moveTo>
                    <a:pt x="849756" y="344303"/>
                  </a:moveTo>
                  <a:lnTo>
                    <a:pt x="513035" y="7583"/>
                  </a:lnTo>
                  <a:cubicBezTo>
                    <a:pt x="507199" y="1746"/>
                    <a:pt x="498421" y="0"/>
                    <a:pt x="490794" y="3159"/>
                  </a:cubicBezTo>
                  <a:cubicBezTo>
                    <a:pt x="483168" y="6317"/>
                    <a:pt x="478196" y="13759"/>
                    <a:pt x="478196" y="22014"/>
                  </a:cubicBezTo>
                  <a:lnTo>
                    <a:pt x="478196" y="126672"/>
                  </a:lnTo>
                  <a:cubicBezTo>
                    <a:pt x="478196" y="139740"/>
                    <a:pt x="473005" y="152272"/>
                    <a:pt x="463765" y="161512"/>
                  </a:cubicBezTo>
                  <a:cubicBezTo>
                    <a:pt x="454525" y="170752"/>
                    <a:pt x="441993" y="175943"/>
                    <a:pt x="428925" y="175943"/>
                  </a:cubicBezTo>
                  <a:lnTo>
                    <a:pt x="49271" y="175943"/>
                  </a:lnTo>
                  <a:cubicBezTo>
                    <a:pt x="36203" y="175943"/>
                    <a:pt x="23671" y="181134"/>
                    <a:pt x="14431" y="190374"/>
                  </a:cubicBezTo>
                  <a:cubicBezTo>
                    <a:pt x="5191" y="199614"/>
                    <a:pt x="0" y="212146"/>
                    <a:pt x="0" y="225214"/>
                  </a:cubicBezTo>
                  <a:lnTo>
                    <a:pt x="0" y="533072"/>
                  </a:lnTo>
                  <a:cubicBezTo>
                    <a:pt x="0" y="546140"/>
                    <a:pt x="5191" y="558672"/>
                    <a:pt x="14431" y="567912"/>
                  </a:cubicBezTo>
                  <a:cubicBezTo>
                    <a:pt x="23671" y="577152"/>
                    <a:pt x="36203" y="582343"/>
                    <a:pt x="49271" y="582343"/>
                  </a:cubicBezTo>
                  <a:lnTo>
                    <a:pt x="428925" y="582343"/>
                  </a:lnTo>
                  <a:cubicBezTo>
                    <a:pt x="456137" y="582343"/>
                    <a:pt x="478196" y="604402"/>
                    <a:pt x="478196" y="631614"/>
                  </a:cubicBezTo>
                  <a:lnTo>
                    <a:pt x="478196" y="736272"/>
                  </a:lnTo>
                  <a:cubicBezTo>
                    <a:pt x="478196" y="744527"/>
                    <a:pt x="483168" y="751969"/>
                    <a:pt x="490794" y="755127"/>
                  </a:cubicBezTo>
                  <a:cubicBezTo>
                    <a:pt x="498421" y="758286"/>
                    <a:pt x="507199" y="756540"/>
                    <a:pt x="513035" y="750703"/>
                  </a:cubicBezTo>
                  <a:lnTo>
                    <a:pt x="849756" y="413983"/>
                  </a:lnTo>
                  <a:cubicBezTo>
                    <a:pt x="858996" y="404743"/>
                    <a:pt x="864187" y="392210"/>
                    <a:pt x="864187" y="379143"/>
                  </a:cubicBezTo>
                  <a:cubicBezTo>
                    <a:pt x="864187" y="366076"/>
                    <a:pt x="858996" y="353543"/>
                    <a:pt x="849756" y="344303"/>
                  </a:cubicBezTo>
                  <a:close/>
                </a:path>
              </a:pathLst>
            </a:custGeom>
            <a:solidFill>
              <a:srgbClr val="FFFFFF"/>
            </a:solidFill>
          </p:spPr>
        </p:sp>
        <p:sp>
          <p:nvSpPr>
            <p:cNvPr name="TextBox 9" id="9"/>
            <p:cNvSpPr txBox="true"/>
            <p:nvPr/>
          </p:nvSpPr>
          <p:spPr>
            <a:xfrm>
              <a:off x="0" y="174625"/>
              <a:ext cx="782996" cy="434975"/>
            </a:xfrm>
            <a:prstGeom prst="rect">
              <a:avLst/>
            </a:prstGeom>
          </p:spPr>
          <p:txBody>
            <a:bodyPr anchor="ctr" rtlCol="false" tIns="50800" lIns="50800" bIns="50800" rIns="50800"/>
            <a:lstStyle/>
            <a:p>
              <a:pPr algn="ctr">
                <a:lnSpc>
                  <a:spcPts val="2111"/>
                </a:lnSpc>
              </a:pPr>
            </a:p>
          </p:txBody>
        </p:sp>
      </p:grpSp>
      <p:sp>
        <p:nvSpPr>
          <p:cNvPr name="Freeform 10" id="10"/>
          <p:cNvSpPr/>
          <p:nvPr/>
        </p:nvSpPr>
        <p:spPr>
          <a:xfrm flipH="false" flipV="false" rot="0">
            <a:off x="3834756" y="5472033"/>
            <a:ext cx="10618489" cy="4040798"/>
          </a:xfrm>
          <a:custGeom>
            <a:avLst/>
            <a:gdLst/>
            <a:ahLst/>
            <a:cxnLst/>
            <a:rect r="r" b="b" t="t" l="l"/>
            <a:pathLst>
              <a:path h="4040798" w="10618489">
                <a:moveTo>
                  <a:pt x="0" y="0"/>
                </a:moveTo>
                <a:lnTo>
                  <a:pt x="10618488" y="0"/>
                </a:lnTo>
                <a:lnTo>
                  <a:pt x="10618488" y="4040799"/>
                </a:lnTo>
                <a:lnTo>
                  <a:pt x="0" y="4040799"/>
                </a:lnTo>
                <a:lnTo>
                  <a:pt x="0" y="0"/>
                </a:lnTo>
                <a:close/>
              </a:path>
            </a:pathLst>
          </a:custGeom>
          <a:blipFill>
            <a:blip r:embed="rId5"/>
            <a:stretch>
              <a:fillRect l="0" t="0" r="0" b="0"/>
            </a:stretch>
          </a:blipFill>
        </p:spPr>
      </p:sp>
      <p:sp>
        <p:nvSpPr>
          <p:cNvPr name="Freeform 11" id="11"/>
          <p:cNvSpPr/>
          <p:nvPr/>
        </p:nvSpPr>
        <p:spPr>
          <a:xfrm flipH="false" flipV="false" rot="0">
            <a:off x="5612294" y="2849574"/>
            <a:ext cx="7063412" cy="2622459"/>
          </a:xfrm>
          <a:custGeom>
            <a:avLst/>
            <a:gdLst/>
            <a:ahLst/>
            <a:cxnLst/>
            <a:rect r="r" b="b" t="t" l="l"/>
            <a:pathLst>
              <a:path h="2622459" w="7063412">
                <a:moveTo>
                  <a:pt x="0" y="0"/>
                </a:moveTo>
                <a:lnTo>
                  <a:pt x="7063412" y="0"/>
                </a:lnTo>
                <a:lnTo>
                  <a:pt x="7063412" y="2622459"/>
                </a:lnTo>
                <a:lnTo>
                  <a:pt x="0" y="2622459"/>
                </a:lnTo>
                <a:lnTo>
                  <a:pt x="0" y="0"/>
                </a:lnTo>
                <a:close/>
              </a:path>
            </a:pathLst>
          </a:custGeom>
          <a:blipFill>
            <a:blip r:embed="rId6"/>
            <a:stretch>
              <a:fillRect l="0" t="0" r="0" b="0"/>
            </a:stretch>
          </a:blipFill>
        </p:spPr>
      </p:sp>
      <p:sp>
        <p:nvSpPr>
          <p:cNvPr name="TextBox 12" id="12"/>
          <p:cNvSpPr txBox="true"/>
          <p:nvPr/>
        </p:nvSpPr>
        <p:spPr>
          <a:xfrm rot="0">
            <a:off x="2223075" y="1464180"/>
            <a:ext cx="4929426" cy="1645159"/>
          </a:xfrm>
          <a:prstGeom prst="rect">
            <a:avLst/>
          </a:prstGeom>
        </p:spPr>
        <p:txBody>
          <a:bodyPr anchor="t" rtlCol="false" tIns="0" lIns="0" bIns="0" rIns="0">
            <a:spAutoFit/>
          </a:bodyPr>
          <a:lstStyle/>
          <a:p>
            <a:pPr algn="ctr">
              <a:lnSpc>
                <a:spcPts val="4355"/>
              </a:lnSpc>
            </a:pPr>
            <a:r>
              <a:rPr lang="en-US" sz="3299">
                <a:solidFill>
                  <a:srgbClr val="000000"/>
                </a:solidFill>
                <a:latin typeface="Fredoka Bold"/>
              </a:rPr>
              <a:t>DATA PRE-PROCESSING</a:t>
            </a:r>
          </a:p>
          <a:p>
            <a:pPr algn="ctr">
              <a:lnSpc>
                <a:spcPts val="4355"/>
              </a:lnSpc>
            </a:pPr>
          </a:p>
          <a:p>
            <a:pPr algn="ctr">
              <a:lnSpc>
                <a:spcPts val="4355"/>
              </a:lnSpc>
              <a:spcBef>
                <a:spcPct val="0"/>
              </a:spcBef>
            </a:pPr>
          </a:p>
        </p:txBody>
      </p:sp>
      <p:sp>
        <p:nvSpPr>
          <p:cNvPr name="TextBox 13" id="13"/>
          <p:cNvSpPr txBox="true"/>
          <p:nvPr/>
        </p:nvSpPr>
        <p:spPr>
          <a:xfrm rot="0">
            <a:off x="-1920598" y="2277235"/>
            <a:ext cx="16763948" cy="682371"/>
          </a:xfrm>
          <a:prstGeom prst="rect">
            <a:avLst/>
          </a:prstGeom>
        </p:spPr>
        <p:txBody>
          <a:bodyPr anchor="t" rtlCol="false" tIns="0" lIns="0" bIns="0" rIns="0">
            <a:spAutoFit/>
          </a:bodyPr>
          <a:lstStyle/>
          <a:p>
            <a:pPr algn="ctr">
              <a:lnSpc>
                <a:spcPts val="2771"/>
              </a:lnSpc>
            </a:pPr>
            <a:r>
              <a:rPr lang="en-US" sz="2099">
                <a:solidFill>
                  <a:srgbClr val="000000"/>
                </a:solidFill>
                <a:latin typeface="Fredoka Bold"/>
              </a:rPr>
              <a:t>DECOMPOSE INTO NUMERICAL DATA AND CATEGORICAL DATA</a:t>
            </a:r>
          </a:p>
          <a:p>
            <a:pPr algn="ctr">
              <a:lnSpc>
                <a:spcPts val="2771"/>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763948" cy="8886667"/>
            <a:chOff x="0" y="0"/>
            <a:chExt cx="7633176" cy="4046391"/>
          </a:xfrm>
        </p:grpSpPr>
        <p:sp>
          <p:nvSpPr>
            <p:cNvPr name="Freeform 4" id="4"/>
            <p:cNvSpPr/>
            <p:nvPr/>
          </p:nvSpPr>
          <p:spPr>
            <a:xfrm flipH="false" flipV="false" rot="0">
              <a:off x="0" y="0"/>
              <a:ext cx="7633176" cy="4046391"/>
            </a:xfrm>
            <a:custGeom>
              <a:avLst/>
              <a:gdLst/>
              <a:ahLst/>
              <a:cxnLst/>
              <a:rect r="r" b="b" t="t" l="l"/>
              <a:pathLst>
                <a:path h="4046391" w="7633176">
                  <a:moveTo>
                    <a:pt x="15702" y="0"/>
                  </a:moveTo>
                  <a:lnTo>
                    <a:pt x="7617474" y="0"/>
                  </a:lnTo>
                  <a:cubicBezTo>
                    <a:pt x="7626146" y="0"/>
                    <a:pt x="7633176" y="7030"/>
                    <a:pt x="7633176" y="15702"/>
                  </a:cubicBezTo>
                  <a:lnTo>
                    <a:pt x="7633176" y="4030690"/>
                  </a:lnTo>
                  <a:cubicBezTo>
                    <a:pt x="7633176" y="4039362"/>
                    <a:pt x="7626146" y="4046391"/>
                    <a:pt x="7617474" y="4046391"/>
                  </a:cubicBezTo>
                  <a:lnTo>
                    <a:pt x="15702" y="4046391"/>
                  </a:lnTo>
                  <a:cubicBezTo>
                    <a:pt x="7030" y="4046391"/>
                    <a:pt x="0" y="4039362"/>
                    <a:pt x="0" y="4030690"/>
                  </a:cubicBezTo>
                  <a:lnTo>
                    <a:pt x="0" y="15702"/>
                  </a:lnTo>
                  <a:cubicBezTo>
                    <a:pt x="0" y="7030"/>
                    <a:pt x="7030" y="0"/>
                    <a:pt x="15702"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7633176" cy="4055916"/>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870266" y="5138552"/>
            <a:ext cx="942784" cy="866265"/>
            <a:chOff x="0" y="0"/>
            <a:chExt cx="884596" cy="812800"/>
          </a:xfrm>
        </p:grpSpPr>
        <p:sp>
          <p:nvSpPr>
            <p:cNvPr name="Freeform 8" id="8"/>
            <p:cNvSpPr/>
            <p:nvPr/>
          </p:nvSpPr>
          <p:spPr>
            <a:xfrm flipH="false" flipV="false" rot="0">
              <a:off x="0" y="27257"/>
              <a:ext cx="864187" cy="758287"/>
            </a:xfrm>
            <a:custGeom>
              <a:avLst/>
              <a:gdLst/>
              <a:ahLst/>
              <a:cxnLst/>
              <a:rect r="r" b="b" t="t" l="l"/>
              <a:pathLst>
                <a:path h="758287" w="864187">
                  <a:moveTo>
                    <a:pt x="849756" y="344303"/>
                  </a:moveTo>
                  <a:lnTo>
                    <a:pt x="513035" y="7583"/>
                  </a:lnTo>
                  <a:cubicBezTo>
                    <a:pt x="507199" y="1746"/>
                    <a:pt x="498421" y="0"/>
                    <a:pt x="490794" y="3159"/>
                  </a:cubicBezTo>
                  <a:cubicBezTo>
                    <a:pt x="483168" y="6317"/>
                    <a:pt x="478196" y="13759"/>
                    <a:pt x="478196" y="22014"/>
                  </a:cubicBezTo>
                  <a:lnTo>
                    <a:pt x="478196" y="126672"/>
                  </a:lnTo>
                  <a:cubicBezTo>
                    <a:pt x="478196" y="139740"/>
                    <a:pt x="473005" y="152272"/>
                    <a:pt x="463765" y="161512"/>
                  </a:cubicBezTo>
                  <a:cubicBezTo>
                    <a:pt x="454525" y="170752"/>
                    <a:pt x="441993" y="175943"/>
                    <a:pt x="428925" y="175943"/>
                  </a:cubicBezTo>
                  <a:lnTo>
                    <a:pt x="49271" y="175943"/>
                  </a:lnTo>
                  <a:cubicBezTo>
                    <a:pt x="36203" y="175943"/>
                    <a:pt x="23671" y="181134"/>
                    <a:pt x="14431" y="190374"/>
                  </a:cubicBezTo>
                  <a:cubicBezTo>
                    <a:pt x="5191" y="199614"/>
                    <a:pt x="0" y="212146"/>
                    <a:pt x="0" y="225214"/>
                  </a:cubicBezTo>
                  <a:lnTo>
                    <a:pt x="0" y="533072"/>
                  </a:lnTo>
                  <a:cubicBezTo>
                    <a:pt x="0" y="546140"/>
                    <a:pt x="5191" y="558672"/>
                    <a:pt x="14431" y="567912"/>
                  </a:cubicBezTo>
                  <a:cubicBezTo>
                    <a:pt x="23671" y="577152"/>
                    <a:pt x="36203" y="582343"/>
                    <a:pt x="49271" y="582343"/>
                  </a:cubicBezTo>
                  <a:lnTo>
                    <a:pt x="428925" y="582343"/>
                  </a:lnTo>
                  <a:cubicBezTo>
                    <a:pt x="456137" y="582343"/>
                    <a:pt x="478196" y="604402"/>
                    <a:pt x="478196" y="631614"/>
                  </a:cubicBezTo>
                  <a:lnTo>
                    <a:pt x="478196" y="736272"/>
                  </a:lnTo>
                  <a:cubicBezTo>
                    <a:pt x="478196" y="744527"/>
                    <a:pt x="483168" y="751969"/>
                    <a:pt x="490794" y="755127"/>
                  </a:cubicBezTo>
                  <a:cubicBezTo>
                    <a:pt x="498421" y="758286"/>
                    <a:pt x="507199" y="756540"/>
                    <a:pt x="513035" y="750703"/>
                  </a:cubicBezTo>
                  <a:lnTo>
                    <a:pt x="849756" y="413983"/>
                  </a:lnTo>
                  <a:cubicBezTo>
                    <a:pt x="858996" y="404743"/>
                    <a:pt x="864187" y="392210"/>
                    <a:pt x="864187" y="379143"/>
                  </a:cubicBezTo>
                  <a:cubicBezTo>
                    <a:pt x="864187" y="366076"/>
                    <a:pt x="858996" y="353543"/>
                    <a:pt x="849756" y="344303"/>
                  </a:cubicBezTo>
                  <a:close/>
                </a:path>
              </a:pathLst>
            </a:custGeom>
            <a:solidFill>
              <a:srgbClr val="FFFFFF"/>
            </a:solidFill>
          </p:spPr>
        </p:sp>
        <p:sp>
          <p:nvSpPr>
            <p:cNvPr name="TextBox 9" id="9"/>
            <p:cNvSpPr txBox="true"/>
            <p:nvPr/>
          </p:nvSpPr>
          <p:spPr>
            <a:xfrm>
              <a:off x="0" y="174625"/>
              <a:ext cx="782996" cy="434975"/>
            </a:xfrm>
            <a:prstGeom prst="rect">
              <a:avLst/>
            </a:prstGeom>
          </p:spPr>
          <p:txBody>
            <a:bodyPr anchor="ctr" rtlCol="false" tIns="50800" lIns="50800" bIns="50800" rIns="50800"/>
            <a:lstStyle/>
            <a:p>
              <a:pPr algn="ctr">
                <a:lnSpc>
                  <a:spcPts val="2111"/>
                </a:lnSpc>
              </a:pPr>
            </a:p>
          </p:txBody>
        </p:sp>
      </p:grpSp>
      <p:sp>
        <p:nvSpPr>
          <p:cNvPr name="Freeform 10" id="10"/>
          <p:cNvSpPr/>
          <p:nvPr/>
        </p:nvSpPr>
        <p:spPr>
          <a:xfrm flipH="false" flipV="false" rot="0">
            <a:off x="2341658" y="2839053"/>
            <a:ext cx="6124768" cy="3204024"/>
          </a:xfrm>
          <a:custGeom>
            <a:avLst/>
            <a:gdLst/>
            <a:ahLst/>
            <a:cxnLst/>
            <a:rect r="r" b="b" t="t" l="l"/>
            <a:pathLst>
              <a:path h="3204024" w="6124768">
                <a:moveTo>
                  <a:pt x="0" y="0"/>
                </a:moveTo>
                <a:lnTo>
                  <a:pt x="6124768" y="0"/>
                </a:lnTo>
                <a:lnTo>
                  <a:pt x="6124768" y="3204024"/>
                </a:lnTo>
                <a:lnTo>
                  <a:pt x="0" y="3204024"/>
                </a:lnTo>
                <a:lnTo>
                  <a:pt x="0" y="0"/>
                </a:lnTo>
                <a:close/>
              </a:path>
            </a:pathLst>
          </a:custGeom>
          <a:blipFill>
            <a:blip r:embed="rId5"/>
            <a:stretch>
              <a:fillRect l="0" t="-4893" r="0" b="-4893"/>
            </a:stretch>
          </a:blipFill>
        </p:spPr>
      </p:sp>
      <p:sp>
        <p:nvSpPr>
          <p:cNvPr name="Freeform 11" id="11"/>
          <p:cNvSpPr/>
          <p:nvPr/>
        </p:nvSpPr>
        <p:spPr>
          <a:xfrm flipH="false" flipV="false" rot="0">
            <a:off x="9709887" y="2894906"/>
            <a:ext cx="5076913" cy="3148171"/>
          </a:xfrm>
          <a:custGeom>
            <a:avLst/>
            <a:gdLst/>
            <a:ahLst/>
            <a:cxnLst/>
            <a:rect r="r" b="b" t="t" l="l"/>
            <a:pathLst>
              <a:path h="3148171" w="5076913">
                <a:moveTo>
                  <a:pt x="0" y="0"/>
                </a:moveTo>
                <a:lnTo>
                  <a:pt x="5076913" y="0"/>
                </a:lnTo>
                <a:lnTo>
                  <a:pt x="5076913" y="3148171"/>
                </a:lnTo>
                <a:lnTo>
                  <a:pt x="0" y="3148171"/>
                </a:lnTo>
                <a:lnTo>
                  <a:pt x="0" y="0"/>
                </a:lnTo>
                <a:close/>
              </a:path>
            </a:pathLst>
          </a:custGeom>
          <a:blipFill>
            <a:blip r:embed="rId6"/>
            <a:stretch>
              <a:fillRect l="0" t="0" r="0" b="-20793"/>
            </a:stretch>
          </a:blipFill>
        </p:spPr>
      </p:sp>
      <p:sp>
        <p:nvSpPr>
          <p:cNvPr name="TextBox 12" id="12"/>
          <p:cNvSpPr txBox="true"/>
          <p:nvPr/>
        </p:nvSpPr>
        <p:spPr>
          <a:xfrm rot="0">
            <a:off x="2223075" y="1464180"/>
            <a:ext cx="4929426" cy="1645159"/>
          </a:xfrm>
          <a:prstGeom prst="rect">
            <a:avLst/>
          </a:prstGeom>
        </p:spPr>
        <p:txBody>
          <a:bodyPr anchor="t" rtlCol="false" tIns="0" lIns="0" bIns="0" rIns="0">
            <a:spAutoFit/>
          </a:bodyPr>
          <a:lstStyle/>
          <a:p>
            <a:pPr algn="ctr">
              <a:lnSpc>
                <a:spcPts val="4355"/>
              </a:lnSpc>
            </a:pPr>
            <a:r>
              <a:rPr lang="en-US" sz="3299">
                <a:solidFill>
                  <a:srgbClr val="000000"/>
                </a:solidFill>
                <a:latin typeface="Fredoka Bold"/>
              </a:rPr>
              <a:t>DATA PRE-PROCESSING</a:t>
            </a:r>
          </a:p>
          <a:p>
            <a:pPr algn="ctr">
              <a:lnSpc>
                <a:spcPts val="4355"/>
              </a:lnSpc>
            </a:pPr>
          </a:p>
          <a:p>
            <a:pPr algn="ctr">
              <a:lnSpc>
                <a:spcPts val="4355"/>
              </a:lnSpc>
              <a:spcBef>
                <a:spcPct val="0"/>
              </a:spcBef>
            </a:pPr>
          </a:p>
        </p:txBody>
      </p:sp>
      <p:sp>
        <p:nvSpPr>
          <p:cNvPr name="TextBox 13" id="13"/>
          <p:cNvSpPr txBox="true"/>
          <p:nvPr/>
        </p:nvSpPr>
        <p:spPr>
          <a:xfrm rot="0">
            <a:off x="-4515605" y="2239491"/>
            <a:ext cx="16763948" cy="339471"/>
          </a:xfrm>
          <a:prstGeom prst="rect">
            <a:avLst/>
          </a:prstGeom>
        </p:spPr>
        <p:txBody>
          <a:bodyPr anchor="t" rtlCol="false" tIns="0" lIns="0" bIns="0" rIns="0">
            <a:spAutoFit/>
          </a:bodyPr>
          <a:lstStyle/>
          <a:p>
            <a:pPr algn="ctr">
              <a:lnSpc>
                <a:spcPts val="2771"/>
              </a:lnSpc>
              <a:spcBef>
                <a:spcPct val="0"/>
              </a:spcBef>
            </a:pPr>
            <a:r>
              <a:rPr lang="en-US" sz="2099">
                <a:solidFill>
                  <a:srgbClr val="000000"/>
                </a:solidFill>
                <a:latin typeface="Fredoka Bold"/>
              </a:rPr>
              <a:t>REMOVING DUPLICATES</a:t>
            </a:r>
          </a:p>
        </p:txBody>
      </p:sp>
      <p:sp>
        <p:nvSpPr>
          <p:cNvPr name="TextBox 14" id="14"/>
          <p:cNvSpPr txBox="true"/>
          <p:nvPr/>
        </p:nvSpPr>
        <p:spPr>
          <a:xfrm rot="0">
            <a:off x="2223075" y="6619387"/>
            <a:ext cx="14731482" cy="3114550"/>
          </a:xfrm>
          <a:prstGeom prst="rect">
            <a:avLst/>
          </a:prstGeom>
        </p:spPr>
        <p:txBody>
          <a:bodyPr anchor="t" rtlCol="false" tIns="0" lIns="0" bIns="0" rIns="0">
            <a:spAutoFit/>
          </a:bodyPr>
          <a:lstStyle/>
          <a:p>
            <a:pPr algn="ctr">
              <a:lnSpc>
                <a:spcPts val="4185"/>
              </a:lnSpc>
            </a:pPr>
            <a:r>
              <a:rPr lang="en-US" sz="2299">
                <a:solidFill>
                  <a:srgbClr val="000000"/>
                </a:solidFill>
                <a:latin typeface="Arimo"/>
              </a:rPr>
              <a:t>LOẠI BỎ CÁC BẢN GHI TRÙNG LẶP LÀ MỘT BƯỚC TIỀN XỬ LÝ PHỔ BIẾN TRONG MACHINE LEARNING ĐỂ ĐẢM BẢO CHẤT LƯỢNG VÀ TÍNH TOÀN VẸN CỦA TẬP DỮ LIỆU.  CHÚNG TA SẼ DÙNG CÁC THƯ VIỆN CỦA PYTHON ĐỂ XỬ LÝ CÁC BẢN GHI TRÙNG LẶP :</a:t>
            </a:r>
          </a:p>
          <a:p>
            <a:pPr algn="ctr" marL="496566" indent="-248283" lvl="1">
              <a:lnSpc>
                <a:spcPts val="4185"/>
              </a:lnSpc>
              <a:buFont typeface="Arial"/>
              <a:buChar char="•"/>
            </a:pPr>
            <a:r>
              <a:rPr lang="en-US" sz="2299">
                <a:solidFill>
                  <a:srgbClr val="000000"/>
                </a:solidFill>
                <a:latin typeface="Arimo"/>
              </a:rPr>
              <a:t>THƯ VIỆN PANDAS : HÀM DROP_DUPLICATES() LOẠI BỎ CÁC CỘT CÓ GIÁ TRỊ TRÙNG NHAU</a:t>
            </a:r>
          </a:p>
          <a:p>
            <a:pPr algn="ctr" marL="496566" indent="-248283" lvl="1">
              <a:lnSpc>
                <a:spcPts val="4185"/>
              </a:lnSpc>
              <a:buFont typeface="Arial"/>
              <a:buChar char="•"/>
            </a:pPr>
            <a:r>
              <a:rPr lang="en-US" sz="2299">
                <a:solidFill>
                  <a:srgbClr val="000000"/>
                </a:solidFill>
                <a:latin typeface="Arimo"/>
              </a:rPr>
              <a:t>THƯ VIỆN SCIKIT-LEARN : LABELENCODER , ONEHOTENCODER DÙNG CHO CATEGORICAL DATA , STANDARDSCALER DÙNG CHO NUMERICAL DATA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763948" cy="8886667"/>
            <a:chOff x="0" y="0"/>
            <a:chExt cx="7633176" cy="4046391"/>
          </a:xfrm>
        </p:grpSpPr>
        <p:sp>
          <p:nvSpPr>
            <p:cNvPr name="Freeform 4" id="4"/>
            <p:cNvSpPr/>
            <p:nvPr/>
          </p:nvSpPr>
          <p:spPr>
            <a:xfrm flipH="false" flipV="false" rot="0">
              <a:off x="0" y="0"/>
              <a:ext cx="7633176" cy="4046391"/>
            </a:xfrm>
            <a:custGeom>
              <a:avLst/>
              <a:gdLst/>
              <a:ahLst/>
              <a:cxnLst/>
              <a:rect r="r" b="b" t="t" l="l"/>
              <a:pathLst>
                <a:path h="4046391" w="7633176">
                  <a:moveTo>
                    <a:pt x="15702" y="0"/>
                  </a:moveTo>
                  <a:lnTo>
                    <a:pt x="7617474" y="0"/>
                  </a:lnTo>
                  <a:cubicBezTo>
                    <a:pt x="7626146" y="0"/>
                    <a:pt x="7633176" y="7030"/>
                    <a:pt x="7633176" y="15702"/>
                  </a:cubicBezTo>
                  <a:lnTo>
                    <a:pt x="7633176" y="4030690"/>
                  </a:lnTo>
                  <a:cubicBezTo>
                    <a:pt x="7633176" y="4039362"/>
                    <a:pt x="7626146" y="4046391"/>
                    <a:pt x="7617474" y="4046391"/>
                  </a:cubicBezTo>
                  <a:lnTo>
                    <a:pt x="15702" y="4046391"/>
                  </a:lnTo>
                  <a:cubicBezTo>
                    <a:pt x="7030" y="4046391"/>
                    <a:pt x="0" y="4039362"/>
                    <a:pt x="0" y="4030690"/>
                  </a:cubicBezTo>
                  <a:lnTo>
                    <a:pt x="0" y="15702"/>
                  </a:lnTo>
                  <a:cubicBezTo>
                    <a:pt x="0" y="7030"/>
                    <a:pt x="7030" y="0"/>
                    <a:pt x="15702"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7633176" cy="4055916"/>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870266" y="5138552"/>
            <a:ext cx="942784" cy="866265"/>
            <a:chOff x="0" y="0"/>
            <a:chExt cx="884596" cy="812800"/>
          </a:xfrm>
        </p:grpSpPr>
        <p:sp>
          <p:nvSpPr>
            <p:cNvPr name="Freeform 8" id="8"/>
            <p:cNvSpPr/>
            <p:nvPr/>
          </p:nvSpPr>
          <p:spPr>
            <a:xfrm flipH="false" flipV="false" rot="0">
              <a:off x="0" y="27257"/>
              <a:ext cx="864187" cy="758287"/>
            </a:xfrm>
            <a:custGeom>
              <a:avLst/>
              <a:gdLst/>
              <a:ahLst/>
              <a:cxnLst/>
              <a:rect r="r" b="b" t="t" l="l"/>
              <a:pathLst>
                <a:path h="758287" w="864187">
                  <a:moveTo>
                    <a:pt x="849756" y="344303"/>
                  </a:moveTo>
                  <a:lnTo>
                    <a:pt x="513035" y="7583"/>
                  </a:lnTo>
                  <a:cubicBezTo>
                    <a:pt x="507199" y="1746"/>
                    <a:pt x="498421" y="0"/>
                    <a:pt x="490794" y="3159"/>
                  </a:cubicBezTo>
                  <a:cubicBezTo>
                    <a:pt x="483168" y="6317"/>
                    <a:pt x="478196" y="13759"/>
                    <a:pt x="478196" y="22014"/>
                  </a:cubicBezTo>
                  <a:lnTo>
                    <a:pt x="478196" y="126672"/>
                  </a:lnTo>
                  <a:cubicBezTo>
                    <a:pt x="478196" y="139740"/>
                    <a:pt x="473005" y="152272"/>
                    <a:pt x="463765" y="161512"/>
                  </a:cubicBezTo>
                  <a:cubicBezTo>
                    <a:pt x="454525" y="170752"/>
                    <a:pt x="441993" y="175943"/>
                    <a:pt x="428925" y="175943"/>
                  </a:cubicBezTo>
                  <a:lnTo>
                    <a:pt x="49271" y="175943"/>
                  </a:lnTo>
                  <a:cubicBezTo>
                    <a:pt x="36203" y="175943"/>
                    <a:pt x="23671" y="181134"/>
                    <a:pt x="14431" y="190374"/>
                  </a:cubicBezTo>
                  <a:cubicBezTo>
                    <a:pt x="5191" y="199614"/>
                    <a:pt x="0" y="212146"/>
                    <a:pt x="0" y="225214"/>
                  </a:cubicBezTo>
                  <a:lnTo>
                    <a:pt x="0" y="533072"/>
                  </a:lnTo>
                  <a:cubicBezTo>
                    <a:pt x="0" y="546140"/>
                    <a:pt x="5191" y="558672"/>
                    <a:pt x="14431" y="567912"/>
                  </a:cubicBezTo>
                  <a:cubicBezTo>
                    <a:pt x="23671" y="577152"/>
                    <a:pt x="36203" y="582343"/>
                    <a:pt x="49271" y="582343"/>
                  </a:cubicBezTo>
                  <a:lnTo>
                    <a:pt x="428925" y="582343"/>
                  </a:lnTo>
                  <a:cubicBezTo>
                    <a:pt x="456137" y="582343"/>
                    <a:pt x="478196" y="604402"/>
                    <a:pt x="478196" y="631614"/>
                  </a:cubicBezTo>
                  <a:lnTo>
                    <a:pt x="478196" y="736272"/>
                  </a:lnTo>
                  <a:cubicBezTo>
                    <a:pt x="478196" y="744527"/>
                    <a:pt x="483168" y="751969"/>
                    <a:pt x="490794" y="755127"/>
                  </a:cubicBezTo>
                  <a:cubicBezTo>
                    <a:pt x="498421" y="758286"/>
                    <a:pt x="507199" y="756540"/>
                    <a:pt x="513035" y="750703"/>
                  </a:cubicBezTo>
                  <a:lnTo>
                    <a:pt x="849756" y="413983"/>
                  </a:lnTo>
                  <a:cubicBezTo>
                    <a:pt x="858996" y="404743"/>
                    <a:pt x="864187" y="392210"/>
                    <a:pt x="864187" y="379143"/>
                  </a:cubicBezTo>
                  <a:cubicBezTo>
                    <a:pt x="864187" y="366076"/>
                    <a:pt x="858996" y="353543"/>
                    <a:pt x="849756" y="344303"/>
                  </a:cubicBezTo>
                  <a:close/>
                </a:path>
              </a:pathLst>
            </a:custGeom>
            <a:solidFill>
              <a:srgbClr val="FFFFFF"/>
            </a:solidFill>
          </p:spPr>
        </p:sp>
        <p:sp>
          <p:nvSpPr>
            <p:cNvPr name="TextBox 9" id="9"/>
            <p:cNvSpPr txBox="true"/>
            <p:nvPr/>
          </p:nvSpPr>
          <p:spPr>
            <a:xfrm>
              <a:off x="0" y="174625"/>
              <a:ext cx="782996" cy="434975"/>
            </a:xfrm>
            <a:prstGeom prst="rect">
              <a:avLst/>
            </a:prstGeom>
          </p:spPr>
          <p:txBody>
            <a:bodyPr anchor="ctr" rtlCol="false" tIns="50800" lIns="50800" bIns="50800" rIns="50800"/>
            <a:lstStyle/>
            <a:p>
              <a:pPr algn="ctr">
                <a:lnSpc>
                  <a:spcPts val="2111"/>
                </a:lnSpc>
              </a:pPr>
            </a:p>
          </p:txBody>
        </p:sp>
      </p:grpSp>
      <p:sp>
        <p:nvSpPr>
          <p:cNvPr name="Freeform 10" id="10"/>
          <p:cNvSpPr/>
          <p:nvPr/>
        </p:nvSpPr>
        <p:spPr>
          <a:xfrm flipH="false" flipV="false" rot="0">
            <a:off x="3253414" y="3109339"/>
            <a:ext cx="12846957" cy="3578916"/>
          </a:xfrm>
          <a:custGeom>
            <a:avLst/>
            <a:gdLst/>
            <a:ahLst/>
            <a:cxnLst/>
            <a:rect r="r" b="b" t="t" l="l"/>
            <a:pathLst>
              <a:path h="3578916" w="12846957">
                <a:moveTo>
                  <a:pt x="0" y="0"/>
                </a:moveTo>
                <a:lnTo>
                  <a:pt x="12846957" y="0"/>
                </a:lnTo>
                <a:lnTo>
                  <a:pt x="12846957" y="3578916"/>
                </a:lnTo>
                <a:lnTo>
                  <a:pt x="0" y="3578916"/>
                </a:lnTo>
                <a:lnTo>
                  <a:pt x="0" y="0"/>
                </a:lnTo>
                <a:close/>
              </a:path>
            </a:pathLst>
          </a:custGeom>
          <a:blipFill>
            <a:blip r:embed="rId5"/>
            <a:stretch>
              <a:fillRect l="0" t="0" r="0" b="0"/>
            </a:stretch>
          </a:blipFill>
        </p:spPr>
      </p:sp>
      <p:sp>
        <p:nvSpPr>
          <p:cNvPr name="TextBox 11" id="11"/>
          <p:cNvSpPr txBox="true"/>
          <p:nvPr/>
        </p:nvSpPr>
        <p:spPr>
          <a:xfrm rot="0">
            <a:off x="2223075" y="1464180"/>
            <a:ext cx="4929426" cy="1645159"/>
          </a:xfrm>
          <a:prstGeom prst="rect">
            <a:avLst/>
          </a:prstGeom>
        </p:spPr>
        <p:txBody>
          <a:bodyPr anchor="t" rtlCol="false" tIns="0" lIns="0" bIns="0" rIns="0">
            <a:spAutoFit/>
          </a:bodyPr>
          <a:lstStyle/>
          <a:p>
            <a:pPr algn="ctr">
              <a:lnSpc>
                <a:spcPts val="4355"/>
              </a:lnSpc>
            </a:pPr>
            <a:r>
              <a:rPr lang="en-US" sz="3299">
                <a:solidFill>
                  <a:srgbClr val="000000"/>
                </a:solidFill>
                <a:latin typeface="Fredoka Bold"/>
              </a:rPr>
              <a:t>DATA PRE-PROCESSING</a:t>
            </a:r>
          </a:p>
          <a:p>
            <a:pPr algn="ctr">
              <a:lnSpc>
                <a:spcPts val="4355"/>
              </a:lnSpc>
            </a:pPr>
          </a:p>
          <a:p>
            <a:pPr algn="ctr">
              <a:lnSpc>
                <a:spcPts val="4355"/>
              </a:lnSpc>
              <a:spcBef>
                <a:spcPct val="0"/>
              </a:spcBef>
            </a:pPr>
          </a:p>
        </p:txBody>
      </p:sp>
      <p:sp>
        <p:nvSpPr>
          <p:cNvPr name="TextBox 12" id="12"/>
          <p:cNvSpPr txBox="true"/>
          <p:nvPr/>
        </p:nvSpPr>
        <p:spPr>
          <a:xfrm rot="0">
            <a:off x="-4515605" y="2239491"/>
            <a:ext cx="16763948" cy="339471"/>
          </a:xfrm>
          <a:prstGeom prst="rect">
            <a:avLst/>
          </a:prstGeom>
        </p:spPr>
        <p:txBody>
          <a:bodyPr anchor="t" rtlCol="false" tIns="0" lIns="0" bIns="0" rIns="0">
            <a:spAutoFit/>
          </a:bodyPr>
          <a:lstStyle/>
          <a:p>
            <a:pPr algn="ctr">
              <a:lnSpc>
                <a:spcPts val="2771"/>
              </a:lnSpc>
              <a:spcBef>
                <a:spcPct val="0"/>
              </a:spcBef>
            </a:pPr>
            <a:r>
              <a:rPr lang="en-US" sz="2099">
                <a:solidFill>
                  <a:srgbClr val="000000"/>
                </a:solidFill>
                <a:latin typeface="Fredoka Bold"/>
              </a:rPr>
              <a:t>DATA SAMPLING </a:t>
            </a:r>
          </a:p>
        </p:txBody>
      </p:sp>
      <p:sp>
        <p:nvSpPr>
          <p:cNvPr name="TextBox 13" id="13"/>
          <p:cNvSpPr txBox="true"/>
          <p:nvPr/>
        </p:nvSpPr>
        <p:spPr>
          <a:xfrm rot="0">
            <a:off x="3712450" y="7434453"/>
            <a:ext cx="11928884" cy="1461897"/>
          </a:xfrm>
          <a:prstGeom prst="rect">
            <a:avLst/>
          </a:prstGeom>
        </p:spPr>
        <p:txBody>
          <a:bodyPr anchor="t" rtlCol="false" tIns="0" lIns="0" bIns="0" rIns="0">
            <a:spAutoFit/>
          </a:bodyPr>
          <a:lstStyle/>
          <a:p>
            <a:pPr algn="ctr">
              <a:lnSpc>
                <a:spcPts val="2903"/>
              </a:lnSpc>
              <a:spcBef>
                <a:spcPct val="0"/>
              </a:spcBef>
            </a:pPr>
            <a:r>
              <a:rPr lang="en-US" sz="2199">
                <a:solidFill>
                  <a:srgbClr val="000000"/>
                </a:solidFill>
                <a:latin typeface="Arimo"/>
              </a:rPr>
              <a:t>DATA SAMPLING </a:t>
            </a:r>
            <a:r>
              <a:rPr lang="en-US" sz="2199">
                <a:solidFill>
                  <a:srgbClr val="000000"/>
                </a:solidFill>
                <a:latin typeface="Arimo"/>
              </a:rPr>
              <a:t> LÀ MỘT KỸ THUẬT ĐỂ TẠO RA MỘT TẬP CON ĐẠI DIỆN TỪ MỘT TẬP DỮ LIỆU LỚN HƠN THƯỜNG ĐƯỢC ÁP DỤNG ĐỂ GIẢI QUYẾT CÁC VẤN ĐỀ NHƯ MẤT CÂN BẰNG GIỮA CÁC LỚP, GIẢM THỜI GIAN TÍNH TOÁN HOẶC TẠO RA CÁC TẬP DỮ LIỆU NHỎ HƠN ĐỂ PHÁT TRIỂN VÀ KIỂM THỬ MÔ HÌNH</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796920"/>
            <a:ext cx="16763948" cy="8886667"/>
            <a:chOff x="0" y="0"/>
            <a:chExt cx="7633176" cy="4046391"/>
          </a:xfrm>
        </p:grpSpPr>
        <p:sp>
          <p:nvSpPr>
            <p:cNvPr name="Freeform 4" id="4"/>
            <p:cNvSpPr/>
            <p:nvPr/>
          </p:nvSpPr>
          <p:spPr>
            <a:xfrm flipH="false" flipV="false" rot="0">
              <a:off x="0" y="0"/>
              <a:ext cx="7633176" cy="4046391"/>
            </a:xfrm>
            <a:custGeom>
              <a:avLst/>
              <a:gdLst/>
              <a:ahLst/>
              <a:cxnLst/>
              <a:rect r="r" b="b" t="t" l="l"/>
              <a:pathLst>
                <a:path h="4046391" w="7633176">
                  <a:moveTo>
                    <a:pt x="15702" y="0"/>
                  </a:moveTo>
                  <a:lnTo>
                    <a:pt x="7617474" y="0"/>
                  </a:lnTo>
                  <a:cubicBezTo>
                    <a:pt x="7626146" y="0"/>
                    <a:pt x="7633176" y="7030"/>
                    <a:pt x="7633176" y="15702"/>
                  </a:cubicBezTo>
                  <a:lnTo>
                    <a:pt x="7633176" y="4030690"/>
                  </a:lnTo>
                  <a:cubicBezTo>
                    <a:pt x="7633176" y="4039362"/>
                    <a:pt x="7626146" y="4046391"/>
                    <a:pt x="7617474" y="4046391"/>
                  </a:cubicBezTo>
                  <a:lnTo>
                    <a:pt x="15702" y="4046391"/>
                  </a:lnTo>
                  <a:cubicBezTo>
                    <a:pt x="7030" y="4046391"/>
                    <a:pt x="0" y="4039362"/>
                    <a:pt x="0" y="4030690"/>
                  </a:cubicBezTo>
                  <a:lnTo>
                    <a:pt x="0" y="15702"/>
                  </a:lnTo>
                  <a:cubicBezTo>
                    <a:pt x="0" y="7030"/>
                    <a:pt x="7030" y="0"/>
                    <a:pt x="15702"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7633176" cy="4055916"/>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870266" y="5138552"/>
            <a:ext cx="942784" cy="866265"/>
            <a:chOff x="0" y="0"/>
            <a:chExt cx="884596" cy="812800"/>
          </a:xfrm>
        </p:grpSpPr>
        <p:sp>
          <p:nvSpPr>
            <p:cNvPr name="Freeform 8" id="8"/>
            <p:cNvSpPr/>
            <p:nvPr/>
          </p:nvSpPr>
          <p:spPr>
            <a:xfrm flipH="false" flipV="false" rot="0">
              <a:off x="0" y="27257"/>
              <a:ext cx="864187" cy="758287"/>
            </a:xfrm>
            <a:custGeom>
              <a:avLst/>
              <a:gdLst/>
              <a:ahLst/>
              <a:cxnLst/>
              <a:rect r="r" b="b" t="t" l="l"/>
              <a:pathLst>
                <a:path h="758287" w="864187">
                  <a:moveTo>
                    <a:pt x="849756" y="344303"/>
                  </a:moveTo>
                  <a:lnTo>
                    <a:pt x="513035" y="7583"/>
                  </a:lnTo>
                  <a:cubicBezTo>
                    <a:pt x="507199" y="1746"/>
                    <a:pt x="498421" y="0"/>
                    <a:pt x="490794" y="3159"/>
                  </a:cubicBezTo>
                  <a:cubicBezTo>
                    <a:pt x="483168" y="6317"/>
                    <a:pt x="478196" y="13759"/>
                    <a:pt x="478196" y="22014"/>
                  </a:cubicBezTo>
                  <a:lnTo>
                    <a:pt x="478196" y="126672"/>
                  </a:lnTo>
                  <a:cubicBezTo>
                    <a:pt x="478196" y="139740"/>
                    <a:pt x="473005" y="152272"/>
                    <a:pt x="463765" y="161512"/>
                  </a:cubicBezTo>
                  <a:cubicBezTo>
                    <a:pt x="454525" y="170752"/>
                    <a:pt x="441993" y="175943"/>
                    <a:pt x="428925" y="175943"/>
                  </a:cubicBezTo>
                  <a:lnTo>
                    <a:pt x="49271" y="175943"/>
                  </a:lnTo>
                  <a:cubicBezTo>
                    <a:pt x="36203" y="175943"/>
                    <a:pt x="23671" y="181134"/>
                    <a:pt x="14431" y="190374"/>
                  </a:cubicBezTo>
                  <a:cubicBezTo>
                    <a:pt x="5191" y="199614"/>
                    <a:pt x="0" y="212146"/>
                    <a:pt x="0" y="225214"/>
                  </a:cubicBezTo>
                  <a:lnTo>
                    <a:pt x="0" y="533072"/>
                  </a:lnTo>
                  <a:cubicBezTo>
                    <a:pt x="0" y="546140"/>
                    <a:pt x="5191" y="558672"/>
                    <a:pt x="14431" y="567912"/>
                  </a:cubicBezTo>
                  <a:cubicBezTo>
                    <a:pt x="23671" y="577152"/>
                    <a:pt x="36203" y="582343"/>
                    <a:pt x="49271" y="582343"/>
                  </a:cubicBezTo>
                  <a:lnTo>
                    <a:pt x="428925" y="582343"/>
                  </a:lnTo>
                  <a:cubicBezTo>
                    <a:pt x="456137" y="582343"/>
                    <a:pt x="478196" y="604402"/>
                    <a:pt x="478196" y="631614"/>
                  </a:cubicBezTo>
                  <a:lnTo>
                    <a:pt x="478196" y="736272"/>
                  </a:lnTo>
                  <a:cubicBezTo>
                    <a:pt x="478196" y="744527"/>
                    <a:pt x="483168" y="751969"/>
                    <a:pt x="490794" y="755127"/>
                  </a:cubicBezTo>
                  <a:cubicBezTo>
                    <a:pt x="498421" y="758286"/>
                    <a:pt x="507199" y="756540"/>
                    <a:pt x="513035" y="750703"/>
                  </a:cubicBezTo>
                  <a:lnTo>
                    <a:pt x="849756" y="413983"/>
                  </a:lnTo>
                  <a:cubicBezTo>
                    <a:pt x="858996" y="404743"/>
                    <a:pt x="864187" y="392210"/>
                    <a:pt x="864187" y="379143"/>
                  </a:cubicBezTo>
                  <a:cubicBezTo>
                    <a:pt x="864187" y="366076"/>
                    <a:pt x="858996" y="353543"/>
                    <a:pt x="849756" y="344303"/>
                  </a:cubicBezTo>
                  <a:close/>
                </a:path>
              </a:pathLst>
            </a:custGeom>
            <a:solidFill>
              <a:srgbClr val="FFFFFF"/>
            </a:solidFill>
          </p:spPr>
        </p:sp>
        <p:sp>
          <p:nvSpPr>
            <p:cNvPr name="TextBox 9" id="9"/>
            <p:cNvSpPr txBox="true"/>
            <p:nvPr/>
          </p:nvSpPr>
          <p:spPr>
            <a:xfrm>
              <a:off x="0" y="174625"/>
              <a:ext cx="782996" cy="434975"/>
            </a:xfrm>
            <a:prstGeom prst="rect">
              <a:avLst/>
            </a:prstGeom>
          </p:spPr>
          <p:txBody>
            <a:bodyPr anchor="ctr" rtlCol="false" tIns="50800" lIns="50800" bIns="50800" rIns="50800"/>
            <a:lstStyle/>
            <a:p>
              <a:pPr algn="ctr">
                <a:lnSpc>
                  <a:spcPts val="2111"/>
                </a:lnSpc>
              </a:pPr>
            </a:p>
          </p:txBody>
        </p:sp>
      </p:grpSp>
      <p:sp>
        <p:nvSpPr>
          <p:cNvPr name="Freeform 10" id="10"/>
          <p:cNvSpPr/>
          <p:nvPr/>
        </p:nvSpPr>
        <p:spPr>
          <a:xfrm flipH="false" flipV="false" rot="0">
            <a:off x="2996091" y="6043077"/>
            <a:ext cx="13226378" cy="1554887"/>
          </a:xfrm>
          <a:custGeom>
            <a:avLst/>
            <a:gdLst/>
            <a:ahLst/>
            <a:cxnLst/>
            <a:rect r="r" b="b" t="t" l="l"/>
            <a:pathLst>
              <a:path h="1554887" w="13226378">
                <a:moveTo>
                  <a:pt x="0" y="0"/>
                </a:moveTo>
                <a:lnTo>
                  <a:pt x="13226378" y="0"/>
                </a:lnTo>
                <a:lnTo>
                  <a:pt x="13226378" y="1554887"/>
                </a:lnTo>
                <a:lnTo>
                  <a:pt x="0" y="1554887"/>
                </a:lnTo>
                <a:lnTo>
                  <a:pt x="0" y="0"/>
                </a:lnTo>
                <a:close/>
              </a:path>
            </a:pathLst>
          </a:custGeom>
          <a:blipFill>
            <a:blip r:embed="rId5"/>
            <a:stretch>
              <a:fillRect l="0" t="0" r="0" b="0"/>
            </a:stretch>
          </a:blipFill>
        </p:spPr>
      </p:sp>
      <p:sp>
        <p:nvSpPr>
          <p:cNvPr name="Freeform 11" id="11"/>
          <p:cNvSpPr/>
          <p:nvPr/>
        </p:nvSpPr>
        <p:spPr>
          <a:xfrm flipH="false" flipV="false" rot="0">
            <a:off x="6351533" y="2915514"/>
            <a:ext cx="5584935" cy="3127563"/>
          </a:xfrm>
          <a:custGeom>
            <a:avLst/>
            <a:gdLst/>
            <a:ahLst/>
            <a:cxnLst/>
            <a:rect r="r" b="b" t="t" l="l"/>
            <a:pathLst>
              <a:path h="3127563" w="5584935">
                <a:moveTo>
                  <a:pt x="0" y="0"/>
                </a:moveTo>
                <a:lnTo>
                  <a:pt x="5584934" y="0"/>
                </a:lnTo>
                <a:lnTo>
                  <a:pt x="5584934" y="3127563"/>
                </a:lnTo>
                <a:lnTo>
                  <a:pt x="0" y="3127563"/>
                </a:lnTo>
                <a:lnTo>
                  <a:pt x="0" y="0"/>
                </a:lnTo>
                <a:close/>
              </a:path>
            </a:pathLst>
          </a:custGeom>
          <a:blipFill>
            <a:blip r:embed="rId6"/>
            <a:stretch>
              <a:fillRect l="0" t="0" r="0" b="0"/>
            </a:stretch>
          </a:blipFill>
        </p:spPr>
      </p:sp>
      <p:sp>
        <p:nvSpPr>
          <p:cNvPr name="TextBox 12" id="12"/>
          <p:cNvSpPr txBox="true"/>
          <p:nvPr/>
        </p:nvSpPr>
        <p:spPr>
          <a:xfrm rot="0">
            <a:off x="2223075" y="1464180"/>
            <a:ext cx="4929426" cy="1645159"/>
          </a:xfrm>
          <a:prstGeom prst="rect">
            <a:avLst/>
          </a:prstGeom>
        </p:spPr>
        <p:txBody>
          <a:bodyPr anchor="t" rtlCol="false" tIns="0" lIns="0" bIns="0" rIns="0">
            <a:spAutoFit/>
          </a:bodyPr>
          <a:lstStyle/>
          <a:p>
            <a:pPr algn="ctr">
              <a:lnSpc>
                <a:spcPts val="4355"/>
              </a:lnSpc>
            </a:pPr>
            <a:r>
              <a:rPr lang="en-US" sz="3299">
                <a:solidFill>
                  <a:srgbClr val="000000"/>
                </a:solidFill>
                <a:latin typeface="Fredoka Bold"/>
              </a:rPr>
              <a:t>DATA PRE-PROCESSING</a:t>
            </a:r>
          </a:p>
          <a:p>
            <a:pPr algn="ctr">
              <a:lnSpc>
                <a:spcPts val="4355"/>
              </a:lnSpc>
            </a:pPr>
          </a:p>
          <a:p>
            <a:pPr algn="ctr">
              <a:lnSpc>
                <a:spcPts val="4355"/>
              </a:lnSpc>
              <a:spcBef>
                <a:spcPct val="0"/>
              </a:spcBef>
            </a:pPr>
          </a:p>
        </p:txBody>
      </p:sp>
      <p:sp>
        <p:nvSpPr>
          <p:cNvPr name="TextBox 13" id="13"/>
          <p:cNvSpPr txBox="true"/>
          <p:nvPr/>
        </p:nvSpPr>
        <p:spPr>
          <a:xfrm rot="0">
            <a:off x="-3994924" y="2426968"/>
            <a:ext cx="16763948" cy="682371"/>
          </a:xfrm>
          <a:prstGeom prst="rect">
            <a:avLst/>
          </a:prstGeom>
        </p:spPr>
        <p:txBody>
          <a:bodyPr anchor="t" rtlCol="false" tIns="0" lIns="0" bIns="0" rIns="0">
            <a:spAutoFit/>
          </a:bodyPr>
          <a:lstStyle/>
          <a:p>
            <a:pPr algn="ctr">
              <a:lnSpc>
                <a:spcPts val="2771"/>
              </a:lnSpc>
            </a:pPr>
            <a:r>
              <a:rPr lang="en-US" sz="2099">
                <a:solidFill>
                  <a:srgbClr val="000000"/>
                </a:solidFill>
                <a:latin typeface="Fredoka Bold"/>
              </a:rPr>
              <a:t>SCALING NUMERICAL FEATURES</a:t>
            </a:r>
          </a:p>
          <a:p>
            <a:pPr algn="ctr">
              <a:lnSpc>
                <a:spcPts val="2771"/>
              </a:lnSpc>
              <a:spcBef>
                <a:spcPct val="0"/>
              </a:spcBef>
            </a:pPr>
          </a:p>
        </p:txBody>
      </p:sp>
      <p:sp>
        <p:nvSpPr>
          <p:cNvPr name="TextBox 14" id="14"/>
          <p:cNvSpPr txBox="true"/>
          <p:nvPr/>
        </p:nvSpPr>
        <p:spPr>
          <a:xfrm rot="0">
            <a:off x="2860707" y="7521010"/>
            <a:ext cx="13078150" cy="1823847"/>
          </a:xfrm>
          <a:prstGeom prst="rect">
            <a:avLst/>
          </a:prstGeom>
        </p:spPr>
        <p:txBody>
          <a:bodyPr anchor="t" rtlCol="false" tIns="0" lIns="0" bIns="0" rIns="0">
            <a:spAutoFit/>
          </a:bodyPr>
          <a:lstStyle/>
          <a:p>
            <a:pPr algn="ctr">
              <a:lnSpc>
                <a:spcPts val="2903"/>
              </a:lnSpc>
              <a:spcBef>
                <a:spcPct val="0"/>
              </a:spcBef>
            </a:pPr>
          </a:p>
          <a:p>
            <a:pPr algn="ctr">
              <a:lnSpc>
                <a:spcPts val="2903"/>
              </a:lnSpc>
              <a:spcBef>
                <a:spcPct val="0"/>
              </a:spcBef>
            </a:pPr>
            <a:r>
              <a:rPr lang="en-US" sz="2199">
                <a:solidFill>
                  <a:srgbClr val="000000"/>
                </a:solidFill>
                <a:latin typeface="Arimo"/>
              </a:rPr>
              <a:t>VIỆC SCALING CHO CÁC NUMERICAL FEATURES LÀ MỘT BƯỚC QUAN TRỌNG TRONG QUÁ TRÌNH PRE-PROCESSING . SCALING ĐẢM BẢO RẰNG CÁC NUMERICAL FEATURES CÓ CÙNG MỨC ĐỘ, NGĂN CHÚNG TẠO RA SỰ CHÊNH LỆCH LỚN SO VỚI CÁC FEATURES CÓ ĐỘ LỚN NHỎ HƠN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763948" cy="8886667"/>
            <a:chOff x="0" y="0"/>
            <a:chExt cx="7633176" cy="4046391"/>
          </a:xfrm>
        </p:grpSpPr>
        <p:sp>
          <p:nvSpPr>
            <p:cNvPr name="Freeform 4" id="4"/>
            <p:cNvSpPr/>
            <p:nvPr/>
          </p:nvSpPr>
          <p:spPr>
            <a:xfrm flipH="false" flipV="false" rot="0">
              <a:off x="0" y="0"/>
              <a:ext cx="7633176" cy="4046391"/>
            </a:xfrm>
            <a:custGeom>
              <a:avLst/>
              <a:gdLst/>
              <a:ahLst/>
              <a:cxnLst/>
              <a:rect r="r" b="b" t="t" l="l"/>
              <a:pathLst>
                <a:path h="4046391" w="7633176">
                  <a:moveTo>
                    <a:pt x="15702" y="0"/>
                  </a:moveTo>
                  <a:lnTo>
                    <a:pt x="7617474" y="0"/>
                  </a:lnTo>
                  <a:cubicBezTo>
                    <a:pt x="7626146" y="0"/>
                    <a:pt x="7633176" y="7030"/>
                    <a:pt x="7633176" y="15702"/>
                  </a:cubicBezTo>
                  <a:lnTo>
                    <a:pt x="7633176" y="4030690"/>
                  </a:lnTo>
                  <a:cubicBezTo>
                    <a:pt x="7633176" y="4039362"/>
                    <a:pt x="7626146" y="4046391"/>
                    <a:pt x="7617474" y="4046391"/>
                  </a:cubicBezTo>
                  <a:lnTo>
                    <a:pt x="15702" y="4046391"/>
                  </a:lnTo>
                  <a:cubicBezTo>
                    <a:pt x="7030" y="4046391"/>
                    <a:pt x="0" y="4039362"/>
                    <a:pt x="0" y="4030690"/>
                  </a:cubicBezTo>
                  <a:lnTo>
                    <a:pt x="0" y="15702"/>
                  </a:lnTo>
                  <a:cubicBezTo>
                    <a:pt x="0" y="7030"/>
                    <a:pt x="7030" y="0"/>
                    <a:pt x="15702"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7633176" cy="4055916"/>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870266" y="5138552"/>
            <a:ext cx="942784" cy="866265"/>
            <a:chOff x="0" y="0"/>
            <a:chExt cx="884596" cy="812800"/>
          </a:xfrm>
        </p:grpSpPr>
        <p:sp>
          <p:nvSpPr>
            <p:cNvPr name="Freeform 8" id="8"/>
            <p:cNvSpPr/>
            <p:nvPr/>
          </p:nvSpPr>
          <p:spPr>
            <a:xfrm flipH="false" flipV="false" rot="0">
              <a:off x="0" y="27257"/>
              <a:ext cx="864187" cy="758287"/>
            </a:xfrm>
            <a:custGeom>
              <a:avLst/>
              <a:gdLst/>
              <a:ahLst/>
              <a:cxnLst/>
              <a:rect r="r" b="b" t="t" l="l"/>
              <a:pathLst>
                <a:path h="758287" w="864187">
                  <a:moveTo>
                    <a:pt x="849756" y="344303"/>
                  </a:moveTo>
                  <a:lnTo>
                    <a:pt x="513035" y="7583"/>
                  </a:lnTo>
                  <a:cubicBezTo>
                    <a:pt x="507199" y="1746"/>
                    <a:pt x="498421" y="0"/>
                    <a:pt x="490794" y="3159"/>
                  </a:cubicBezTo>
                  <a:cubicBezTo>
                    <a:pt x="483168" y="6317"/>
                    <a:pt x="478196" y="13759"/>
                    <a:pt x="478196" y="22014"/>
                  </a:cubicBezTo>
                  <a:lnTo>
                    <a:pt x="478196" y="126672"/>
                  </a:lnTo>
                  <a:cubicBezTo>
                    <a:pt x="478196" y="139740"/>
                    <a:pt x="473005" y="152272"/>
                    <a:pt x="463765" y="161512"/>
                  </a:cubicBezTo>
                  <a:cubicBezTo>
                    <a:pt x="454525" y="170752"/>
                    <a:pt x="441993" y="175943"/>
                    <a:pt x="428925" y="175943"/>
                  </a:cubicBezTo>
                  <a:lnTo>
                    <a:pt x="49271" y="175943"/>
                  </a:lnTo>
                  <a:cubicBezTo>
                    <a:pt x="36203" y="175943"/>
                    <a:pt x="23671" y="181134"/>
                    <a:pt x="14431" y="190374"/>
                  </a:cubicBezTo>
                  <a:cubicBezTo>
                    <a:pt x="5191" y="199614"/>
                    <a:pt x="0" y="212146"/>
                    <a:pt x="0" y="225214"/>
                  </a:cubicBezTo>
                  <a:lnTo>
                    <a:pt x="0" y="533072"/>
                  </a:lnTo>
                  <a:cubicBezTo>
                    <a:pt x="0" y="546140"/>
                    <a:pt x="5191" y="558672"/>
                    <a:pt x="14431" y="567912"/>
                  </a:cubicBezTo>
                  <a:cubicBezTo>
                    <a:pt x="23671" y="577152"/>
                    <a:pt x="36203" y="582343"/>
                    <a:pt x="49271" y="582343"/>
                  </a:cubicBezTo>
                  <a:lnTo>
                    <a:pt x="428925" y="582343"/>
                  </a:lnTo>
                  <a:cubicBezTo>
                    <a:pt x="456137" y="582343"/>
                    <a:pt x="478196" y="604402"/>
                    <a:pt x="478196" y="631614"/>
                  </a:cubicBezTo>
                  <a:lnTo>
                    <a:pt x="478196" y="736272"/>
                  </a:lnTo>
                  <a:cubicBezTo>
                    <a:pt x="478196" y="744527"/>
                    <a:pt x="483168" y="751969"/>
                    <a:pt x="490794" y="755127"/>
                  </a:cubicBezTo>
                  <a:cubicBezTo>
                    <a:pt x="498421" y="758286"/>
                    <a:pt x="507199" y="756540"/>
                    <a:pt x="513035" y="750703"/>
                  </a:cubicBezTo>
                  <a:lnTo>
                    <a:pt x="849756" y="413983"/>
                  </a:lnTo>
                  <a:cubicBezTo>
                    <a:pt x="858996" y="404743"/>
                    <a:pt x="864187" y="392210"/>
                    <a:pt x="864187" y="379143"/>
                  </a:cubicBezTo>
                  <a:cubicBezTo>
                    <a:pt x="864187" y="366076"/>
                    <a:pt x="858996" y="353543"/>
                    <a:pt x="849756" y="344303"/>
                  </a:cubicBezTo>
                  <a:close/>
                </a:path>
              </a:pathLst>
            </a:custGeom>
            <a:solidFill>
              <a:srgbClr val="FFFFFF"/>
            </a:solidFill>
          </p:spPr>
        </p:sp>
        <p:sp>
          <p:nvSpPr>
            <p:cNvPr name="TextBox 9" id="9"/>
            <p:cNvSpPr txBox="true"/>
            <p:nvPr/>
          </p:nvSpPr>
          <p:spPr>
            <a:xfrm>
              <a:off x="0" y="174625"/>
              <a:ext cx="782996" cy="434975"/>
            </a:xfrm>
            <a:prstGeom prst="rect">
              <a:avLst/>
            </a:prstGeom>
          </p:spPr>
          <p:txBody>
            <a:bodyPr anchor="ctr" rtlCol="false" tIns="50800" lIns="50800" bIns="50800" rIns="50800"/>
            <a:lstStyle/>
            <a:p>
              <a:pPr algn="ctr">
                <a:lnSpc>
                  <a:spcPts val="2111"/>
                </a:lnSpc>
              </a:pPr>
            </a:p>
          </p:txBody>
        </p:sp>
      </p:grpSp>
      <p:sp>
        <p:nvSpPr>
          <p:cNvPr name="Freeform 10" id="10"/>
          <p:cNvSpPr/>
          <p:nvPr/>
        </p:nvSpPr>
        <p:spPr>
          <a:xfrm flipH="false" flipV="false" rot="0">
            <a:off x="6119940" y="3312048"/>
            <a:ext cx="6048119" cy="3340798"/>
          </a:xfrm>
          <a:custGeom>
            <a:avLst/>
            <a:gdLst/>
            <a:ahLst/>
            <a:cxnLst/>
            <a:rect r="r" b="b" t="t" l="l"/>
            <a:pathLst>
              <a:path h="3340798" w="6048119">
                <a:moveTo>
                  <a:pt x="0" y="0"/>
                </a:moveTo>
                <a:lnTo>
                  <a:pt x="6048120" y="0"/>
                </a:lnTo>
                <a:lnTo>
                  <a:pt x="6048120" y="3340798"/>
                </a:lnTo>
                <a:lnTo>
                  <a:pt x="0" y="3340798"/>
                </a:lnTo>
                <a:lnTo>
                  <a:pt x="0" y="0"/>
                </a:lnTo>
                <a:close/>
              </a:path>
            </a:pathLst>
          </a:custGeom>
          <a:blipFill>
            <a:blip r:embed="rId5"/>
            <a:stretch>
              <a:fillRect l="0" t="0" r="0" b="-35082"/>
            </a:stretch>
          </a:blipFill>
        </p:spPr>
      </p:sp>
      <p:sp>
        <p:nvSpPr>
          <p:cNvPr name="TextBox 11" id="11"/>
          <p:cNvSpPr txBox="true"/>
          <p:nvPr/>
        </p:nvSpPr>
        <p:spPr>
          <a:xfrm rot="0">
            <a:off x="2223075" y="1464180"/>
            <a:ext cx="4929426" cy="1645159"/>
          </a:xfrm>
          <a:prstGeom prst="rect">
            <a:avLst/>
          </a:prstGeom>
        </p:spPr>
        <p:txBody>
          <a:bodyPr anchor="t" rtlCol="false" tIns="0" lIns="0" bIns="0" rIns="0">
            <a:spAutoFit/>
          </a:bodyPr>
          <a:lstStyle/>
          <a:p>
            <a:pPr algn="ctr">
              <a:lnSpc>
                <a:spcPts val="4355"/>
              </a:lnSpc>
            </a:pPr>
            <a:r>
              <a:rPr lang="en-US" sz="3299">
                <a:solidFill>
                  <a:srgbClr val="000000"/>
                </a:solidFill>
                <a:latin typeface="Fredoka Bold"/>
              </a:rPr>
              <a:t>DATA PRE-PROCESSING</a:t>
            </a:r>
          </a:p>
          <a:p>
            <a:pPr algn="ctr">
              <a:lnSpc>
                <a:spcPts val="4355"/>
              </a:lnSpc>
            </a:pPr>
          </a:p>
          <a:p>
            <a:pPr algn="ctr">
              <a:lnSpc>
                <a:spcPts val="4355"/>
              </a:lnSpc>
              <a:spcBef>
                <a:spcPct val="0"/>
              </a:spcBef>
            </a:pPr>
          </a:p>
        </p:txBody>
      </p:sp>
      <p:sp>
        <p:nvSpPr>
          <p:cNvPr name="TextBox 12" id="12"/>
          <p:cNvSpPr txBox="true"/>
          <p:nvPr/>
        </p:nvSpPr>
        <p:spPr>
          <a:xfrm rot="0">
            <a:off x="-1522030" y="2426968"/>
            <a:ext cx="16763948" cy="682371"/>
          </a:xfrm>
          <a:prstGeom prst="rect">
            <a:avLst/>
          </a:prstGeom>
        </p:spPr>
        <p:txBody>
          <a:bodyPr anchor="t" rtlCol="false" tIns="0" lIns="0" bIns="0" rIns="0">
            <a:spAutoFit/>
          </a:bodyPr>
          <a:lstStyle/>
          <a:p>
            <a:pPr algn="ctr">
              <a:lnSpc>
                <a:spcPts val="2771"/>
              </a:lnSpc>
            </a:pPr>
            <a:r>
              <a:rPr lang="en-US" sz="2099">
                <a:solidFill>
                  <a:srgbClr val="000000"/>
                </a:solidFill>
                <a:latin typeface="Fredoka"/>
              </a:rPr>
              <a:t>PROCESSING DATA IN PIPELINES, GET THE DATA READY FOR TRAINING</a:t>
            </a:r>
          </a:p>
          <a:p>
            <a:pPr algn="ctr">
              <a:lnSpc>
                <a:spcPts val="2771"/>
              </a:lnSpc>
              <a:spcBef>
                <a:spcPct val="0"/>
              </a:spcBef>
            </a:pPr>
          </a:p>
        </p:txBody>
      </p:sp>
      <p:sp>
        <p:nvSpPr>
          <p:cNvPr name="TextBox 13" id="13"/>
          <p:cNvSpPr txBox="true"/>
          <p:nvPr/>
        </p:nvSpPr>
        <p:spPr>
          <a:xfrm rot="0">
            <a:off x="2774791" y="7165555"/>
            <a:ext cx="13276851" cy="2538222"/>
          </a:xfrm>
          <a:prstGeom prst="rect">
            <a:avLst/>
          </a:prstGeom>
        </p:spPr>
        <p:txBody>
          <a:bodyPr anchor="t" rtlCol="false" tIns="0" lIns="0" bIns="0" rIns="0">
            <a:spAutoFit/>
          </a:bodyPr>
          <a:lstStyle/>
          <a:p>
            <a:pPr algn="ctr">
              <a:lnSpc>
                <a:spcPts val="2903"/>
              </a:lnSpc>
              <a:spcBef>
                <a:spcPct val="0"/>
              </a:spcBef>
            </a:pPr>
          </a:p>
          <a:p>
            <a:pPr algn="ctr">
              <a:lnSpc>
                <a:spcPts val="2903"/>
              </a:lnSpc>
              <a:spcBef>
                <a:spcPct val="0"/>
              </a:spcBef>
            </a:pPr>
            <a:r>
              <a:rPr lang="en-US" sz="2199">
                <a:solidFill>
                  <a:srgbClr val="000000"/>
                </a:solidFill>
                <a:latin typeface="Arimo"/>
              </a:rPr>
              <a:t>CHÚNG TA SỬ DỤNG DATA PROCESSING PIPELINE TRONG SCIKIT LEARN ĐỂ PREPROCESS </a:t>
            </a:r>
          </a:p>
          <a:p>
            <a:pPr algn="ctr">
              <a:lnSpc>
                <a:spcPts val="2903"/>
              </a:lnSpc>
              <a:spcBef>
                <a:spcPct val="0"/>
              </a:spcBef>
            </a:pPr>
            <a:r>
              <a:rPr lang="en-US" sz="2199">
                <a:solidFill>
                  <a:srgbClr val="000000"/>
                </a:solidFill>
                <a:latin typeface="Arimo"/>
              </a:rPr>
              <a:t>CẢ BỘ DỮ LIỆU TRAIN VÀ BỘ DỮ LIỆU TEST, ĐỂ CHO CẢ HAI BỘ DỮ LIỆU ĐỀU</a:t>
            </a:r>
          </a:p>
          <a:p>
            <a:pPr algn="ctr">
              <a:lnSpc>
                <a:spcPts val="2903"/>
              </a:lnSpc>
              <a:spcBef>
                <a:spcPct val="0"/>
              </a:spcBef>
            </a:pPr>
            <a:r>
              <a:rPr lang="en-US" sz="2199">
                <a:solidFill>
                  <a:srgbClr val="000000"/>
                </a:solidFill>
                <a:latin typeface="Arimo"/>
              </a:rPr>
              <a:t>TRONG TRẠNG THÁI SẴN SÀNG ĐỂ ĐƯA VÀO MÔ HÌNH HUẤN LUYỆN. VỚI NHỮNG CỘT DẠNG NUMERICAL THÌ ĐIỀN VÀO NHỮNG GIÁ TRỊ CÒN THIẾU, SAU ĐÓ SCALE GIÁ TRỊ CÁC </a:t>
            </a:r>
          </a:p>
          <a:p>
            <a:pPr algn="ctr">
              <a:lnSpc>
                <a:spcPts val="2903"/>
              </a:lnSpc>
              <a:spcBef>
                <a:spcPct val="0"/>
              </a:spcBef>
            </a:pPr>
            <a:r>
              <a:rPr lang="en-US" sz="2199">
                <a:solidFill>
                  <a:srgbClr val="000000"/>
                </a:solidFill>
                <a:latin typeface="Arimo"/>
              </a:rPr>
              <a:t>CỘT THEO PHÂN PHỐI CHUẨN. CÁC CỘT DANG CATEGORY ĐƯỢC ENCODE DẠNG ONE-HOT</a:t>
            </a:r>
          </a:p>
          <a:p>
            <a:pPr algn="ctr">
              <a:lnSpc>
                <a:spcPts val="2903"/>
              </a:lnSpc>
              <a:spcBef>
                <a:spcPct val="0"/>
              </a:spcBef>
            </a:pPr>
            <a:r>
              <a:rPr lang="en-US" sz="2199">
                <a:solidFill>
                  <a:srgbClr val="000000"/>
                </a:solidFill>
                <a:latin typeface="Arimo"/>
              </a:rPr>
              <a:t>ĐỂ CHUYỂN ĐỔI SANG DỮ LIỆU DẠNG SỐ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026049" y="2239308"/>
            <a:ext cx="10236748" cy="6321192"/>
          </a:xfrm>
          <a:custGeom>
            <a:avLst/>
            <a:gdLst/>
            <a:ahLst/>
            <a:cxnLst/>
            <a:rect r="r" b="b" t="t" l="l"/>
            <a:pathLst>
              <a:path h="6321192" w="10236748">
                <a:moveTo>
                  <a:pt x="0" y="0"/>
                </a:moveTo>
                <a:lnTo>
                  <a:pt x="10236748" y="0"/>
                </a:lnTo>
                <a:lnTo>
                  <a:pt x="10236748" y="6321192"/>
                </a:lnTo>
                <a:lnTo>
                  <a:pt x="0" y="6321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756271" y="1680686"/>
            <a:ext cx="5456124" cy="1700931"/>
            <a:chOff x="0" y="0"/>
            <a:chExt cx="1962273" cy="611733"/>
          </a:xfrm>
        </p:grpSpPr>
        <p:sp>
          <p:nvSpPr>
            <p:cNvPr name="Freeform 5" id="5"/>
            <p:cNvSpPr/>
            <p:nvPr/>
          </p:nvSpPr>
          <p:spPr>
            <a:xfrm flipH="false" flipV="false" rot="0">
              <a:off x="0" y="0"/>
              <a:ext cx="1962273" cy="611733"/>
            </a:xfrm>
            <a:custGeom>
              <a:avLst/>
              <a:gdLst/>
              <a:ahLst/>
              <a:cxnLst/>
              <a:rect r="r" b="b" t="t" l="l"/>
              <a:pathLst>
                <a:path h="611733" w="196227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name="TextBox 6" id="6"/>
            <p:cNvSpPr txBox="true"/>
            <p:nvPr/>
          </p:nvSpPr>
          <p:spPr>
            <a:xfrm>
              <a:off x="0" y="-9525"/>
              <a:ext cx="1962273" cy="621258"/>
            </a:xfrm>
            <a:prstGeom prst="rect">
              <a:avLst/>
            </a:prstGeom>
          </p:spPr>
          <p:txBody>
            <a:bodyPr anchor="ctr" rtlCol="false" tIns="0" lIns="0" bIns="0" rIns="0"/>
            <a:lstStyle/>
            <a:p>
              <a:pPr algn="ctr" marL="0" indent="0" lvl="0">
                <a:lnSpc>
                  <a:spcPts val="700"/>
                </a:lnSpc>
                <a:spcBef>
                  <a:spcPct val="0"/>
                </a:spcBef>
              </a:pPr>
            </a:p>
          </p:txBody>
        </p:sp>
      </p:grpSp>
      <p:sp>
        <p:nvSpPr>
          <p:cNvPr name="Freeform 7" id="7"/>
          <p:cNvSpPr/>
          <p:nvPr/>
        </p:nvSpPr>
        <p:spPr>
          <a:xfrm flipH="false" flipV="false" rot="1683888">
            <a:off x="15941323" y="5997879"/>
            <a:ext cx="2635955" cy="5641148"/>
          </a:xfrm>
          <a:custGeom>
            <a:avLst/>
            <a:gdLst/>
            <a:ahLst/>
            <a:cxnLst/>
            <a:rect r="r" b="b" t="t" l="l"/>
            <a:pathLst>
              <a:path h="5641148" w="2635955">
                <a:moveTo>
                  <a:pt x="0" y="0"/>
                </a:moveTo>
                <a:lnTo>
                  <a:pt x="2635954" y="0"/>
                </a:lnTo>
                <a:lnTo>
                  <a:pt x="2635954"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5460915" y="3860374"/>
            <a:ext cx="876927" cy="760535"/>
          </a:xfrm>
          <a:custGeom>
            <a:avLst/>
            <a:gdLst/>
            <a:ahLst/>
            <a:cxnLst/>
            <a:rect r="r" b="b" t="t" l="l"/>
            <a:pathLst>
              <a:path h="760535" w="876927">
                <a:moveTo>
                  <a:pt x="0" y="0"/>
                </a:moveTo>
                <a:lnTo>
                  <a:pt x="876927" y="0"/>
                </a:lnTo>
                <a:lnTo>
                  <a:pt x="876927" y="760535"/>
                </a:lnTo>
                <a:lnTo>
                  <a:pt x="0" y="7605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1683888">
            <a:off x="-602227" y="-928825"/>
            <a:ext cx="2635955" cy="5641148"/>
          </a:xfrm>
          <a:custGeom>
            <a:avLst/>
            <a:gdLst/>
            <a:ahLst/>
            <a:cxnLst/>
            <a:rect r="r" b="b" t="t" l="l"/>
            <a:pathLst>
              <a:path h="5641148" w="2635955">
                <a:moveTo>
                  <a:pt x="0" y="0"/>
                </a:moveTo>
                <a:lnTo>
                  <a:pt x="2635955" y="0"/>
                </a:lnTo>
                <a:lnTo>
                  <a:pt x="2635955" y="5641148"/>
                </a:lnTo>
                <a:lnTo>
                  <a:pt x="0" y="56411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8705960" y="3860374"/>
            <a:ext cx="876927" cy="760535"/>
          </a:xfrm>
          <a:custGeom>
            <a:avLst/>
            <a:gdLst/>
            <a:ahLst/>
            <a:cxnLst/>
            <a:rect r="r" b="b" t="t" l="l"/>
            <a:pathLst>
              <a:path h="760535" w="876927">
                <a:moveTo>
                  <a:pt x="0" y="0"/>
                </a:moveTo>
                <a:lnTo>
                  <a:pt x="876927" y="0"/>
                </a:lnTo>
                <a:lnTo>
                  <a:pt x="876927" y="760535"/>
                </a:lnTo>
                <a:lnTo>
                  <a:pt x="0" y="7605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1950158" y="3860374"/>
            <a:ext cx="876927" cy="760535"/>
          </a:xfrm>
          <a:custGeom>
            <a:avLst/>
            <a:gdLst/>
            <a:ahLst/>
            <a:cxnLst/>
            <a:rect r="r" b="b" t="t" l="l"/>
            <a:pathLst>
              <a:path h="760535" w="876927">
                <a:moveTo>
                  <a:pt x="0" y="0"/>
                </a:moveTo>
                <a:lnTo>
                  <a:pt x="876927" y="0"/>
                </a:lnTo>
                <a:lnTo>
                  <a:pt x="876927" y="760535"/>
                </a:lnTo>
                <a:lnTo>
                  <a:pt x="0" y="7605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7072736" y="5589890"/>
            <a:ext cx="876927" cy="760535"/>
          </a:xfrm>
          <a:custGeom>
            <a:avLst/>
            <a:gdLst/>
            <a:ahLst/>
            <a:cxnLst/>
            <a:rect r="r" b="b" t="t" l="l"/>
            <a:pathLst>
              <a:path h="760535" w="876927">
                <a:moveTo>
                  <a:pt x="0" y="0"/>
                </a:moveTo>
                <a:lnTo>
                  <a:pt x="876927" y="0"/>
                </a:lnTo>
                <a:lnTo>
                  <a:pt x="876927" y="760535"/>
                </a:lnTo>
                <a:lnTo>
                  <a:pt x="0" y="7605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0339183" y="5589890"/>
            <a:ext cx="876927" cy="760535"/>
          </a:xfrm>
          <a:custGeom>
            <a:avLst/>
            <a:gdLst/>
            <a:ahLst/>
            <a:cxnLst/>
            <a:rect r="r" b="b" t="t" l="l"/>
            <a:pathLst>
              <a:path h="760535" w="876927">
                <a:moveTo>
                  <a:pt x="0" y="0"/>
                </a:moveTo>
                <a:lnTo>
                  <a:pt x="876927" y="0"/>
                </a:lnTo>
                <a:lnTo>
                  <a:pt x="876927" y="760535"/>
                </a:lnTo>
                <a:lnTo>
                  <a:pt x="0" y="7605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4447426" y="5862934"/>
            <a:ext cx="1529987" cy="2527005"/>
          </a:xfrm>
          <a:custGeom>
            <a:avLst/>
            <a:gdLst/>
            <a:ahLst/>
            <a:cxnLst/>
            <a:rect r="r" b="b" t="t" l="l"/>
            <a:pathLst>
              <a:path h="2527005" w="1529987">
                <a:moveTo>
                  <a:pt x="0" y="0"/>
                </a:moveTo>
                <a:lnTo>
                  <a:pt x="1529986" y="0"/>
                </a:lnTo>
                <a:lnTo>
                  <a:pt x="1529986" y="2527005"/>
                </a:lnTo>
                <a:lnTo>
                  <a:pt x="0" y="252700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4558267" y="4713333"/>
            <a:ext cx="2682223" cy="430167"/>
          </a:xfrm>
          <a:prstGeom prst="rect">
            <a:avLst/>
          </a:prstGeom>
        </p:spPr>
        <p:txBody>
          <a:bodyPr anchor="t" rtlCol="false" tIns="0" lIns="0" bIns="0" rIns="0">
            <a:spAutoFit/>
          </a:bodyPr>
          <a:lstStyle/>
          <a:p>
            <a:pPr algn="ctr" marL="0" indent="0" lvl="0">
              <a:lnSpc>
                <a:spcPts val="3589"/>
              </a:lnSpc>
              <a:spcBef>
                <a:spcPct val="0"/>
              </a:spcBef>
            </a:pPr>
            <a:r>
              <a:rPr lang="en-US" sz="2564" spc="-25" strike="noStrike" u="none">
                <a:solidFill>
                  <a:srgbClr val="000000"/>
                </a:solidFill>
                <a:latin typeface="DM Sans"/>
              </a:rPr>
              <a:t>Introduction</a:t>
            </a:r>
          </a:p>
        </p:txBody>
      </p:sp>
      <p:sp>
        <p:nvSpPr>
          <p:cNvPr name="TextBox 16" id="16"/>
          <p:cNvSpPr txBox="true"/>
          <p:nvPr/>
        </p:nvSpPr>
        <p:spPr>
          <a:xfrm rot="0">
            <a:off x="3338698" y="1854970"/>
            <a:ext cx="4291271" cy="1199962"/>
          </a:xfrm>
          <a:prstGeom prst="rect">
            <a:avLst/>
          </a:prstGeom>
        </p:spPr>
        <p:txBody>
          <a:bodyPr anchor="t" rtlCol="false" tIns="0" lIns="0" bIns="0" rIns="0">
            <a:spAutoFit/>
          </a:bodyPr>
          <a:lstStyle/>
          <a:p>
            <a:pPr algn="ctr" marL="0" indent="0" lvl="0">
              <a:lnSpc>
                <a:spcPts val="9631"/>
              </a:lnSpc>
              <a:spcBef>
                <a:spcPct val="0"/>
              </a:spcBef>
            </a:pPr>
            <a:r>
              <a:rPr lang="en-US" sz="6879">
                <a:solidFill>
                  <a:srgbClr val="000000"/>
                </a:solidFill>
                <a:latin typeface="Repo Bold Bold"/>
              </a:rPr>
              <a:t>Contents</a:t>
            </a:r>
          </a:p>
        </p:txBody>
      </p:sp>
      <p:sp>
        <p:nvSpPr>
          <p:cNvPr name="TextBox 17" id="17"/>
          <p:cNvSpPr txBox="true"/>
          <p:nvPr/>
        </p:nvSpPr>
        <p:spPr>
          <a:xfrm rot="0">
            <a:off x="5607267" y="3864140"/>
            <a:ext cx="584224" cy="597585"/>
          </a:xfrm>
          <a:prstGeom prst="rect">
            <a:avLst/>
          </a:prstGeom>
        </p:spPr>
        <p:txBody>
          <a:bodyPr anchor="t" rtlCol="false" tIns="0" lIns="0" bIns="0" rIns="0">
            <a:spAutoFit/>
          </a:bodyPr>
          <a:lstStyle/>
          <a:p>
            <a:pPr algn="ctr">
              <a:lnSpc>
                <a:spcPts val="4796"/>
              </a:lnSpc>
              <a:spcBef>
                <a:spcPct val="0"/>
              </a:spcBef>
            </a:pPr>
            <a:r>
              <a:rPr lang="en-US" sz="3426">
                <a:solidFill>
                  <a:srgbClr val="000000"/>
                </a:solidFill>
                <a:latin typeface="Repo Bold Bold"/>
              </a:rPr>
              <a:t>01</a:t>
            </a:r>
          </a:p>
        </p:txBody>
      </p:sp>
      <p:sp>
        <p:nvSpPr>
          <p:cNvPr name="TextBox 18" id="18"/>
          <p:cNvSpPr txBox="true"/>
          <p:nvPr/>
        </p:nvSpPr>
        <p:spPr>
          <a:xfrm rot="0">
            <a:off x="7803312" y="4713333"/>
            <a:ext cx="2682223" cy="1325517"/>
          </a:xfrm>
          <a:prstGeom prst="rect">
            <a:avLst/>
          </a:prstGeom>
        </p:spPr>
        <p:txBody>
          <a:bodyPr anchor="t" rtlCol="false" tIns="0" lIns="0" bIns="0" rIns="0">
            <a:spAutoFit/>
          </a:bodyPr>
          <a:lstStyle/>
          <a:p>
            <a:pPr algn="ctr">
              <a:lnSpc>
                <a:spcPts val="3589"/>
              </a:lnSpc>
            </a:pPr>
            <a:r>
              <a:rPr lang="en-US" sz="2564" spc="-25">
                <a:solidFill>
                  <a:srgbClr val="000000"/>
                </a:solidFill>
                <a:latin typeface="DM Sans"/>
              </a:rPr>
              <a:t>Problem statement</a:t>
            </a:r>
          </a:p>
          <a:p>
            <a:pPr algn="ctr" marL="0" indent="0" lvl="0">
              <a:lnSpc>
                <a:spcPts val="3589"/>
              </a:lnSpc>
              <a:spcBef>
                <a:spcPct val="0"/>
              </a:spcBef>
            </a:pPr>
          </a:p>
        </p:txBody>
      </p:sp>
      <p:sp>
        <p:nvSpPr>
          <p:cNvPr name="TextBox 19" id="19"/>
          <p:cNvSpPr txBox="true"/>
          <p:nvPr/>
        </p:nvSpPr>
        <p:spPr>
          <a:xfrm rot="0">
            <a:off x="8852311" y="3864140"/>
            <a:ext cx="584224" cy="597585"/>
          </a:xfrm>
          <a:prstGeom prst="rect">
            <a:avLst/>
          </a:prstGeom>
        </p:spPr>
        <p:txBody>
          <a:bodyPr anchor="t" rtlCol="false" tIns="0" lIns="0" bIns="0" rIns="0">
            <a:spAutoFit/>
          </a:bodyPr>
          <a:lstStyle/>
          <a:p>
            <a:pPr algn="ctr">
              <a:lnSpc>
                <a:spcPts val="4796"/>
              </a:lnSpc>
              <a:spcBef>
                <a:spcPct val="0"/>
              </a:spcBef>
            </a:pPr>
            <a:r>
              <a:rPr lang="en-US" sz="3426">
                <a:solidFill>
                  <a:srgbClr val="000000"/>
                </a:solidFill>
                <a:latin typeface="Repo Bold Bold"/>
              </a:rPr>
              <a:t>02</a:t>
            </a:r>
          </a:p>
        </p:txBody>
      </p:sp>
      <p:sp>
        <p:nvSpPr>
          <p:cNvPr name="TextBox 20" id="20"/>
          <p:cNvSpPr txBox="true"/>
          <p:nvPr/>
        </p:nvSpPr>
        <p:spPr>
          <a:xfrm rot="0">
            <a:off x="11037985" y="4713333"/>
            <a:ext cx="2682223" cy="430167"/>
          </a:xfrm>
          <a:prstGeom prst="rect">
            <a:avLst/>
          </a:prstGeom>
        </p:spPr>
        <p:txBody>
          <a:bodyPr anchor="t" rtlCol="false" tIns="0" lIns="0" bIns="0" rIns="0">
            <a:spAutoFit/>
          </a:bodyPr>
          <a:lstStyle/>
          <a:p>
            <a:pPr algn="ctr" marL="0" indent="0" lvl="0">
              <a:lnSpc>
                <a:spcPts val="3589"/>
              </a:lnSpc>
              <a:spcBef>
                <a:spcPct val="0"/>
              </a:spcBef>
            </a:pPr>
            <a:r>
              <a:rPr lang="en-US" sz="2564" spc="-25">
                <a:solidFill>
                  <a:srgbClr val="000000"/>
                </a:solidFill>
                <a:latin typeface="DM Sans"/>
              </a:rPr>
              <a:t>Methodolgy</a:t>
            </a:r>
          </a:p>
        </p:txBody>
      </p:sp>
      <p:sp>
        <p:nvSpPr>
          <p:cNvPr name="TextBox 21" id="21"/>
          <p:cNvSpPr txBox="true"/>
          <p:nvPr/>
        </p:nvSpPr>
        <p:spPr>
          <a:xfrm rot="0">
            <a:off x="12096509" y="3864140"/>
            <a:ext cx="584224" cy="597585"/>
          </a:xfrm>
          <a:prstGeom prst="rect">
            <a:avLst/>
          </a:prstGeom>
        </p:spPr>
        <p:txBody>
          <a:bodyPr anchor="t" rtlCol="false" tIns="0" lIns="0" bIns="0" rIns="0">
            <a:spAutoFit/>
          </a:bodyPr>
          <a:lstStyle/>
          <a:p>
            <a:pPr algn="ctr">
              <a:lnSpc>
                <a:spcPts val="4796"/>
              </a:lnSpc>
              <a:spcBef>
                <a:spcPct val="0"/>
              </a:spcBef>
            </a:pPr>
            <a:r>
              <a:rPr lang="en-US" sz="3426">
                <a:solidFill>
                  <a:srgbClr val="000000"/>
                </a:solidFill>
                <a:latin typeface="Repo Bold Bold"/>
              </a:rPr>
              <a:t>03</a:t>
            </a:r>
          </a:p>
        </p:txBody>
      </p:sp>
      <p:sp>
        <p:nvSpPr>
          <p:cNvPr name="TextBox 22" id="22"/>
          <p:cNvSpPr txBox="true"/>
          <p:nvPr/>
        </p:nvSpPr>
        <p:spPr>
          <a:xfrm rot="0">
            <a:off x="6191491" y="6445675"/>
            <a:ext cx="2682223" cy="430167"/>
          </a:xfrm>
          <a:prstGeom prst="rect">
            <a:avLst/>
          </a:prstGeom>
        </p:spPr>
        <p:txBody>
          <a:bodyPr anchor="t" rtlCol="false" tIns="0" lIns="0" bIns="0" rIns="0">
            <a:spAutoFit/>
          </a:bodyPr>
          <a:lstStyle/>
          <a:p>
            <a:pPr algn="ctr" marL="0" indent="0" lvl="0">
              <a:lnSpc>
                <a:spcPts val="3589"/>
              </a:lnSpc>
              <a:spcBef>
                <a:spcPct val="0"/>
              </a:spcBef>
            </a:pPr>
            <a:r>
              <a:rPr lang="en-US" sz="2564" spc="-25">
                <a:solidFill>
                  <a:srgbClr val="000000"/>
                </a:solidFill>
                <a:latin typeface="DM Sans"/>
              </a:rPr>
              <a:t>Result</a:t>
            </a:r>
          </a:p>
        </p:txBody>
      </p:sp>
      <p:sp>
        <p:nvSpPr>
          <p:cNvPr name="TextBox 23" id="23"/>
          <p:cNvSpPr txBox="true"/>
          <p:nvPr/>
        </p:nvSpPr>
        <p:spPr>
          <a:xfrm rot="0">
            <a:off x="7219088" y="5633265"/>
            <a:ext cx="584224" cy="597585"/>
          </a:xfrm>
          <a:prstGeom prst="rect">
            <a:avLst/>
          </a:prstGeom>
        </p:spPr>
        <p:txBody>
          <a:bodyPr anchor="t" rtlCol="false" tIns="0" lIns="0" bIns="0" rIns="0">
            <a:spAutoFit/>
          </a:bodyPr>
          <a:lstStyle/>
          <a:p>
            <a:pPr algn="ctr">
              <a:lnSpc>
                <a:spcPts val="4796"/>
              </a:lnSpc>
              <a:spcBef>
                <a:spcPct val="0"/>
              </a:spcBef>
            </a:pPr>
            <a:r>
              <a:rPr lang="en-US" sz="3426">
                <a:solidFill>
                  <a:srgbClr val="000000"/>
                </a:solidFill>
                <a:latin typeface="Repo Bold Bold"/>
              </a:rPr>
              <a:t>04</a:t>
            </a:r>
          </a:p>
        </p:txBody>
      </p:sp>
      <p:sp>
        <p:nvSpPr>
          <p:cNvPr name="TextBox 24" id="24"/>
          <p:cNvSpPr txBox="true"/>
          <p:nvPr/>
        </p:nvSpPr>
        <p:spPr>
          <a:xfrm rot="0">
            <a:off x="9414286" y="6492399"/>
            <a:ext cx="2682223" cy="877842"/>
          </a:xfrm>
          <a:prstGeom prst="rect">
            <a:avLst/>
          </a:prstGeom>
        </p:spPr>
        <p:txBody>
          <a:bodyPr anchor="t" rtlCol="false" tIns="0" lIns="0" bIns="0" rIns="0">
            <a:spAutoFit/>
          </a:bodyPr>
          <a:lstStyle/>
          <a:p>
            <a:pPr algn="ctr">
              <a:lnSpc>
                <a:spcPts val="3589"/>
              </a:lnSpc>
            </a:pPr>
            <a:r>
              <a:rPr lang="en-US" sz="2564" spc="-25">
                <a:solidFill>
                  <a:srgbClr val="000000"/>
                </a:solidFill>
                <a:latin typeface="DM Sans"/>
              </a:rPr>
              <a:t>Conclusion</a:t>
            </a:r>
          </a:p>
          <a:p>
            <a:pPr algn="ctr" marL="0" indent="0" lvl="0">
              <a:lnSpc>
                <a:spcPts val="3589"/>
              </a:lnSpc>
              <a:spcBef>
                <a:spcPct val="0"/>
              </a:spcBef>
            </a:pPr>
          </a:p>
        </p:txBody>
      </p:sp>
      <p:sp>
        <p:nvSpPr>
          <p:cNvPr name="TextBox 25" id="25"/>
          <p:cNvSpPr txBox="true"/>
          <p:nvPr/>
        </p:nvSpPr>
        <p:spPr>
          <a:xfrm rot="0">
            <a:off x="10485535" y="5633265"/>
            <a:ext cx="584224" cy="597585"/>
          </a:xfrm>
          <a:prstGeom prst="rect">
            <a:avLst/>
          </a:prstGeom>
        </p:spPr>
        <p:txBody>
          <a:bodyPr anchor="t" rtlCol="false" tIns="0" lIns="0" bIns="0" rIns="0">
            <a:spAutoFit/>
          </a:bodyPr>
          <a:lstStyle/>
          <a:p>
            <a:pPr algn="ctr">
              <a:lnSpc>
                <a:spcPts val="4796"/>
              </a:lnSpc>
              <a:spcBef>
                <a:spcPct val="0"/>
              </a:spcBef>
            </a:pPr>
            <a:r>
              <a:rPr lang="en-US" sz="3426">
                <a:solidFill>
                  <a:srgbClr val="000000"/>
                </a:solidFill>
                <a:latin typeface="Repo Bold Bold"/>
              </a:rPr>
              <a:t>05</a:t>
            </a:r>
          </a:p>
        </p:txBody>
      </p:sp>
      <p:sp>
        <p:nvSpPr>
          <p:cNvPr name="Freeform 26" id="26"/>
          <p:cNvSpPr/>
          <p:nvPr/>
        </p:nvSpPr>
        <p:spPr>
          <a:xfrm flipH="false" flipV="false" rot="1683888">
            <a:off x="40236" y="10274295"/>
            <a:ext cx="2635955" cy="5641148"/>
          </a:xfrm>
          <a:custGeom>
            <a:avLst/>
            <a:gdLst/>
            <a:ahLst/>
            <a:cxnLst/>
            <a:rect r="r" b="b" t="t" l="l"/>
            <a:pathLst>
              <a:path h="5641148" w="2635955">
                <a:moveTo>
                  <a:pt x="0" y="0"/>
                </a:moveTo>
                <a:lnTo>
                  <a:pt x="2635954" y="0"/>
                </a:lnTo>
                <a:lnTo>
                  <a:pt x="2635954"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291749" y="1677302"/>
            <a:ext cx="12283179" cy="8017566"/>
          </a:xfrm>
          <a:custGeom>
            <a:avLst/>
            <a:gdLst/>
            <a:ahLst/>
            <a:cxnLst/>
            <a:rect r="r" b="b" t="t" l="l"/>
            <a:pathLst>
              <a:path h="8017566" w="12283179">
                <a:moveTo>
                  <a:pt x="0" y="0"/>
                </a:moveTo>
                <a:lnTo>
                  <a:pt x="12283179" y="0"/>
                </a:lnTo>
                <a:lnTo>
                  <a:pt x="12283179"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979872" y="7218468"/>
            <a:ext cx="4616256" cy="4490358"/>
          </a:xfrm>
          <a:custGeom>
            <a:avLst/>
            <a:gdLst/>
            <a:ahLst/>
            <a:cxnLst/>
            <a:rect r="r" b="b" t="t" l="l"/>
            <a:pathLst>
              <a:path h="4490358" w="4616256">
                <a:moveTo>
                  <a:pt x="0" y="0"/>
                </a:moveTo>
                <a:lnTo>
                  <a:pt x="4616256" y="0"/>
                </a:lnTo>
                <a:lnTo>
                  <a:pt x="4616256" y="4490358"/>
                </a:lnTo>
                <a:lnTo>
                  <a:pt x="0" y="4490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769239" y="1028700"/>
            <a:ext cx="9043516" cy="8229600"/>
          </a:xfrm>
          <a:custGeom>
            <a:avLst/>
            <a:gdLst/>
            <a:ahLst/>
            <a:cxnLst/>
            <a:rect r="r" b="b" t="t" l="l"/>
            <a:pathLst>
              <a:path h="8229600" w="9043516">
                <a:moveTo>
                  <a:pt x="0" y="0"/>
                </a:moveTo>
                <a:lnTo>
                  <a:pt x="9043516" y="0"/>
                </a:lnTo>
                <a:lnTo>
                  <a:pt x="9043516" y="8229600"/>
                </a:lnTo>
                <a:lnTo>
                  <a:pt x="0" y="82296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683888">
            <a:off x="12096820" y="6329592"/>
            <a:ext cx="1857988" cy="3976240"/>
          </a:xfrm>
          <a:custGeom>
            <a:avLst/>
            <a:gdLst/>
            <a:ahLst/>
            <a:cxnLst/>
            <a:rect r="r" b="b" t="t" l="l"/>
            <a:pathLst>
              <a:path h="3976240" w="1857988">
                <a:moveTo>
                  <a:pt x="0" y="0"/>
                </a:moveTo>
                <a:lnTo>
                  <a:pt x="1857988" y="0"/>
                </a:lnTo>
                <a:lnTo>
                  <a:pt x="1857988" y="3976240"/>
                </a:lnTo>
                <a:lnTo>
                  <a:pt x="0" y="39762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8174348">
            <a:off x="-3201505" y="-569052"/>
            <a:ext cx="8162855" cy="4496991"/>
          </a:xfrm>
          <a:custGeom>
            <a:avLst/>
            <a:gdLst/>
            <a:ahLst/>
            <a:cxnLst/>
            <a:rect r="r" b="b" t="t" l="l"/>
            <a:pathLst>
              <a:path h="4496991" w="8162855">
                <a:moveTo>
                  <a:pt x="0" y="0"/>
                </a:moveTo>
                <a:lnTo>
                  <a:pt x="8162855" y="0"/>
                </a:lnTo>
                <a:lnTo>
                  <a:pt x="8162855" y="4496990"/>
                </a:lnTo>
                <a:lnTo>
                  <a:pt x="0" y="4496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5348407" y="4316089"/>
            <a:ext cx="8210184" cy="1362376"/>
          </a:xfrm>
          <a:prstGeom prst="rect">
            <a:avLst/>
          </a:prstGeom>
        </p:spPr>
        <p:txBody>
          <a:bodyPr anchor="t" rtlCol="false" tIns="0" lIns="0" bIns="0" rIns="0">
            <a:spAutoFit/>
          </a:bodyPr>
          <a:lstStyle/>
          <a:p>
            <a:pPr algn="ctr" marL="0" indent="0" lvl="0">
              <a:lnSpc>
                <a:spcPts val="11008"/>
              </a:lnSpc>
              <a:spcBef>
                <a:spcPct val="0"/>
              </a:spcBef>
            </a:pPr>
            <a:r>
              <a:rPr lang="en-US" sz="7863">
                <a:solidFill>
                  <a:srgbClr val="000000"/>
                </a:solidFill>
                <a:latin typeface="Repo Bold"/>
              </a:rPr>
              <a:t>DATA MODELING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762026" y="796920"/>
            <a:ext cx="16763948" cy="8886667"/>
            <a:chOff x="0" y="0"/>
            <a:chExt cx="7633176" cy="4046391"/>
          </a:xfrm>
        </p:grpSpPr>
        <p:sp>
          <p:nvSpPr>
            <p:cNvPr name="Freeform 4" id="4"/>
            <p:cNvSpPr/>
            <p:nvPr/>
          </p:nvSpPr>
          <p:spPr>
            <a:xfrm flipH="false" flipV="false" rot="0">
              <a:off x="0" y="0"/>
              <a:ext cx="7633176" cy="4046391"/>
            </a:xfrm>
            <a:custGeom>
              <a:avLst/>
              <a:gdLst/>
              <a:ahLst/>
              <a:cxnLst/>
              <a:rect r="r" b="b" t="t" l="l"/>
              <a:pathLst>
                <a:path h="4046391" w="7633176">
                  <a:moveTo>
                    <a:pt x="15702" y="0"/>
                  </a:moveTo>
                  <a:lnTo>
                    <a:pt x="7617474" y="0"/>
                  </a:lnTo>
                  <a:cubicBezTo>
                    <a:pt x="7626146" y="0"/>
                    <a:pt x="7633176" y="7030"/>
                    <a:pt x="7633176" y="15702"/>
                  </a:cubicBezTo>
                  <a:lnTo>
                    <a:pt x="7633176" y="4030690"/>
                  </a:lnTo>
                  <a:cubicBezTo>
                    <a:pt x="7633176" y="4039362"/>
                    <a:pt x="7626146" y="4046391"/>
                    <a:pt x="7617474" y="4046391"/>
                  </a:cubicBezTo>
                  <a:lnTo>
                    <a:pt x="15702" y="4046391"/>
                  </a:lnTo>
                  <a:cubicBezTo>
                    <a:pt x="7030" y="4046391"/>
                    <a:pt x="0" y="4039362"/>
                    <a:pt x="0" y="4030690"/>
                  </a:cubicBezTo>
                  <a:lnTo>
                    <a:pt x="0" y="15702"/>
                  </a:lnTo>
                  <a:cubicBezTo>
                    <a:pt x="0" y="7030"/>
                    <a:pt x="7030" y="0"/>
                    <a:pt x="15702" y="0"/>
                  </a:cubicBezTo>
                  <a:close/>
                </a:path>
              </a:pathLst>
            </a:custGeom>
            <a:solidFill>
              <a:srgbClr val="FFFEF7"/>
            </a:solidFill>
            <a:ln w="47625" cap="rnd">
              <a:solidFill>
                <a:srgbClr val="000000"/>
              </a:solidFill>
              <a:prstDash val="solid"/>
              <a:round/>
            </a:ln>
          </p:spPr>
        </p:sp>
        <p:sp>
          <p:nvSpPr>
            <p:cNvPr name="TextBox 5" id="5"/>
            <p:cNvSpPr txBox="true"/>
            <p:nvPr/>
          </p:nvSpPr>
          <p:spPr>
            <a:xfrm>
              <a:off x="0" y="-19050"/>
              <a:ext cx="7633176" cy="4065441"/>
            </a:xfrm>
            <a:prstGeom prst="rect">
              <a:avLst/>
            </a:prstGeom>
          </p:spPr>
          <p:txBody>
            <a:bodyPr anchor="ctr" rtlCol="false" tIns="0" lIns="0" bIns="0" rIns="0"/>
            <a:lstStyle/>
            <a:p>
              <a:pPr algn="ctr" marL="0" indent="0" lvl="0">
                <a:lnSpc>
                  <a:spcPts val="1960"/>
                </a:lnSpc>
                <a:spcBef>
                  <a:spcPct val="0"/>
                </a:spcBef>
              </a:pPr>
            </a:p>
          </p:txBody>
        </p:sp>
      </p:grpSp>
      <p:sp>
        <p:nvSpPr>
          <p:cNvPr name="Freeform 6" id="6"/>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870266" y="5138552"/>
            <a:ext cx="942784" cy="866265"/>
            <a:chOff x="0" y="0"/>
            <a:chExt cx="884596" cy="812800"/>
          </a:xfrm>
        </p:grpSpPr>
        <p:sp>
          <p:nvSpPr>
            <p:cNvPr name="Freeform 8" id="8"/>
            <p:cNvSpPr/>
            <p:nvPr/>
          </p:nvSpPr>
          <p:spPr>
            <a:xfrm flipH="false" flipV="false" rot="0">
              <a:off x="0" y="27257"/>
              <a:ext cx="864187" cy="758287"/>
            </a:xfrm>
            <a:custGeom>
              <a:avLst/>
              <a:gdLst/>
              <a:ahLst/>
              <a:cxnLst/>
              <a:rect r="r" b="b" t="t" l="l"/>
              <a:pathLst>
                <a:path h="758287" w="864187">
                  <a:moveTo>
                    <a:pt x="849756" y="344303"/>
                  </a:moveTo>
                  <a:lnTo>
                    <a:pt x="513035" y="7583"/>
                  </a:lnTo>
                  <a:cubicBezTo>
                    <a:pt x="507199" y="1746"/>
                    <a:pt x="498421" y="0"/>
                    <a:pt x="490794" y="3159"/>
                  </a:cubicBezTo>
                  <a:cubicBezTo>
                    <a:pt x="483168" y="6317"/>
                    <a:pt x="478196" y="13759"/>
                    <a:pt x="478196" y="22014"/>
                  </a:cubicBezTo>
                  <a:lnTo>
                    <a:pt x="478196" y="126672"/>
                  </a:lnTo>
                  <a:cubicBezTo>
                    <a:pt x="478196" y="139740"/>
                    <a:pt x="473005" y="152272"/>
                    <a:pt x="463765" y="161512"/>
                  </a:cubicBezTo>
                  <a:cubicBezTo>
                    <a:pt x="454525" y="170752"/>
                    <a:pt x="441993" y="175943"/>
                    <a:pt x="428925" y="175943"/>
                  </a:cubicBezTo>
                  <a:lnTo>
                    <a:pt x="49271" y="175943"/>
                  </a:lnTo>
                  <a:cubicBezTo>
                    <a:pt x="36203" y="175943"/>
                    <a:pt x="23671" y="181134"/>
                    <a:pt x="14431" y="190374"/>
                  </a:cubicBezTo>
                  <a:cubicBezTo>
                    <a:pt x="5191" y="199614"/>
                    <a:pt x="0" y="212146"/>
                    <a:pt x="0" y="225214"/>
                  </a:cubicBezTo>
                  <a:lnTo>
                    <a:pt x="0" y="533072"/>
                  </a:lnTo>
                  <a:cubicBezTo>
                    <a:pt x="0" y="546140"/>
                    <a:pt x="5191" y="558672"/>
                    <a:pt x="14431" y="567912"/>
                  </a:cubicBezTo>
                  <a:cubicBezTo>
                    <a:pt x="23671" y="577152"/>
                    <a:pt x="36203" y="582343"/>
                    <a:pt x="49271" y="582343"/>
                  </a:cubicBezTo>
                  <a:lnTo>
                    <a:pt x="428925" y="582343"/>
                  </a:lnTo>
                  <a:cubicBezTo>
                    <a:pt x="456137" y="582343"/>
                    <a:pt x="478196" y="604402"/>
                    <a:pt x="478196" y="631614"/>
                  </a:cubicBezTo>
                  <a:lnTo>
                    <a:pt x="478196" y="736272"/>
                  </a:lnTo>
                  <a:cubicBezTo>
                    <a:pt x="478196" y="744527"/>
                    <a:pt x="483168" y="751969"/>
                    <a:pt x="490794" y="755127"/>
                  </a:cubicBezTo>
                  <a:cubicBezTo>
                    <a:pt x="498421" y="758286"/>
                    <a:pt x="507199" y="756540"/>
                    <a:pt x="513035" y="750703"/>
                  </a:cubicBezTo>
                  <a:lnTo>
                    <a:pt x="849756" y="413983"/>
                  </a:lnTo>
                  <a:cubicBezTo>
                    <a:pt x="858996" y="404743"/>
                    <a:pt x="864187" y="392210"/>
                    <a:pt x="864187" y="379143"/>
                  </a:cubicBezTo>
                  <a:cubicBezTo>
                    <a:pt x="864187" y="366076"/>
                    <a:pt x="858996" y="353543"/>
                    <a:pt x="849756" y="344303"/>
                  </a:cubicBezTo>
                  <a:close/>
                </a:path>
              </a:pathLst>
            </a:custGeom>
            <a:solidFill>
              <a:srgbClr val="FFFFFF"/>
            </a:solidFill>
          </p:spPr>
        </p:sp>
        <p:sp>
          <p:nvSpPr>
            <p:cNvPr name="TextBox 9" id="9"/>
            <p:cNvSpPr txBox="true"/>
            <p:nvPr/>
          </p:nvSpPr>
          <p:spPr>
            <a:xfrm>
              <a:off x="0" y="174625"/>
              <a:ext cx="782996" cy="434975"/>
            </a:xfrm>
            <a:prstGeom prst="rect">
              <a:avLst/>
            </a:prstGeom>
          </p:spPr>
          <p:txBody>
            <a:bodyPr anchor="ctr" rtlCol="false" tIns="50800" lIns="50800" bIns="50800" rIns="50800"/>
            <a:lstStyle/>
            <a:p>
              <a:pPr algn="ctr">
                <a:lnSpc>
                  <a:spcPts val="2111"/>
                </a:lnSpc>
              </a:pPr>
            </a:p>
          </p:txBody>
        </p:sp>
      </p:grpSp>
      <p:sp>
        <p:nvSpPr>
          <p:cNvPr name="Freeform 10" id="10"/>
          <p:cNvSpPr/>
          <p:nvPr/>
        </p:nvSpPr>
        <p:spPr>
          <a:xfrm flipH="false" flipV="false" rot="0">
            <a:off x="1493386" y="3148412"/>
            <a:ext cx="6487574" cy="4290432"/>
          </a:xfrm>
          <a:custGeom>
            <a:avLst/>
            <a:gdLst/>
            <a:ahLst/>
            <a:cxnLst/>
            <a:rect r="r" b="b" t="t" l="l"/>
            <a:pathLst>
              <a:path h="4290432" w="6487574">
                <a:moveTo>
                  <a:pt x="0" y="0"/>
                </a:moveTo>
                <a:lnTo>
                  <a:pt x="6487574" y="0"/>
                </a:lnTo>
                <a:lnTo>
                  <a:pt x="6487574" y="4290431"/>
                </a:lnTo>
                <a:lnTo>
                  <a:pt x="0" y="4290431"/>
                </a:lnTo>
                <a:lnTo>
                  <a:pt x="0" y="0"/>
                </a:lnTo>
                <a:close/>
              </a:path>
            </a:pathLst>
          </a:custGeom>
          <a:blipFill>
            <a:blip r:embed="rId5"/>
            <a:stretch>
              <a:fillRect l="0" t="0" r="0" b="0"/>
            </a:stretch>
          </a:blipFill>
        </p:spPr>
      </p:sp>
      <p:sp>
        <p:nvSpPr>
          <p:cNvPr name="Freeform 11" id="11"/>
          <p:cNvSpPr/>
          <p:nvPr/>
        </p:nvSpPr>
        <p:spPr>
          <a:xfrm flipH="false" flipV="false" rot="0">
            <a:off x="9234395" y="2578963"/>
            <a:ext cx="6803833" cy="4859881"/>
          </a:xfrm>
          <a:custGeom>
            <a:avLst/>
            <a:gdLst/>
            <a:ahLst/>
            <a:cxnLst/>
            <a:rect r="r" b="b" t="t" l="l"/>
            <a:pathLst>
              <a:path h="4859881" w="6803833">
                <a:moveTo>
                  <a:pt x="0" y="0"/>
                </a:moveTo>
                <a:lnTo>
                  <a:pt x="6803833" y="0"/>
                </a:lnTo>
                <a:lnTo>
                  <a:pt x="6803833" y="4859880"/>
                </a:lnTo>
                <a:lnTo>
                  <a:pt x="0" y="4859880"/>
                </a:lnTo>
                <a:lnTo>
                  <a:pt x="0" y="0"/>
                </a:lnTo>
                <a:close/>
              </a:path>
            </a:pathLst>
          </a:custGeom>
          <a:blipFill>
            <a:blip r:embed="rId6"/>
            <a:stretch>
              <a:fillRect l="0" t="0" r="0" b="0"/>
            </a:stretch>
          </a:blipFill>
        </p:spPr>
      </p:sp>
      <p:sp>
        <p:nvSpPr>
          <p:cNvPr name="TextBox 12" id="12"/>
          <p:cNvSpPr txBox="true"/>
          <p:nvPr/>
        </p:nvSpPr>
        <p:spPr>
          <a:xfrm rot="0">
            <a:off x="2910371" y="1464180"/>
            <a:ext cx="3554834" cy="1645159"/>
          </a:xfrm>
          <a:prstGeom prst="rect">
            <a:avLst/>
          </a:prstGeom>
        </p:spPr>
        <p:txBody>
          <a:bodyPr anchor="t" rtlCol="false" tIns="0" lIns="0" bIns="0" rIns="0">
            <a:spAutoFit/>
          </a:bodyPr>
          <a:lstStyle/>
          <a:p>
            <a:pPr algn="ctr">
              <a:lnSpc>
                <a:spcPts val="4355"/>
              </a:lnSpc>
            </a:pPr>
            <a:r>
              <a:rPr lang="en-US" sz="3299">
                <a:solidFill>
                  <a:srgbClr val="000000"/>
                </a:solidFill>
                <a:latin typeface="Fredoka Bold"/>
              </a:rPr>
              <a:t>DATA MODELING</a:t>
            </a:r>
          </a:p>
          <a:p>
            <a:pPr algn="ctr">
              <a:lnSpc>
                <a:spcPts val="4355"/>
              </a:lnSpc>
            </a:pPr>
          </a:p>
          <a:p>
            <a:pPr algn="ctr">
              <a:lnSpc>
                <a:spcPts val="4355"/>
              </a:lnSpc>
              <a:spcBef>
                <a:spcPct val="0"/>
              </a:spcBef>
            </a:pPr>
          </a:p>
        </p:txBody>
      </p:sp>
      <p:sp>
        <p:nvSpPr>
          <p:cNvPr name="TextBox 13" id="13"/>
          <p:cNvSpPr txBox="true"/>
          <p:nvPr/>
        </p:nvSpPr>
        <p:spPr>
          <a:xfrm rot="0">
            <a:off x="-3295146" y="2082376"/>
            <a:ext cx="16763948" cy="682371"/>
          </a:xfrm>
          <a:prstGeom prst="rect">
            <a:avLst/>
          </a:prstGeom>
        </p:spPr>
        <p:txBody>
          <a:bodyPr anchor="t" rtlCol="false" tIns="0" lIns="0" bIns="0" rIns="0">
            <a:spAutoFit/>
          </a:bodyPr>
          <a:lstStyle/>
          <a:p>
            <a:pPr algn="ctr">
              <a:lnSpc>
                <a:spcPts val="2771"/>
              </a:lnSpc>
            </a:pPr>
            <a:r>
              <a:rPr lang="en-US" sz="2099">
                <a:solidFill>
                  <a:srgbClr val="000000"/>
                </a:solidFill>
                <a:latin typeface="Fredoka Bold"/>
              </a:rPr>
              <a:t>TRAINING MACHINE LEARNING MODELS </a:t>
            </a:r>
          </a:p>
          <a:p>
            <a:pPr algn="ctr">
              <a:lnSpc>
                <a:spcPts val="2771"/>
              </a:lnSpc>
              <a:spcBef>
                <a:spcPct val="0"/>
              </a:spcBef>
            </a:pPr>
          </a:p>
        </p:txBody>
      </p:sp>
      <p:sp>
        <p:nvSpPr>
          <p:cNvPr name="TextBox 14" id="14"/>
          <p:cNvSpPr txBox="true"/>
          <p:nvPr/>
        </p:nvSpPr>
        <p:spPr>
          <a:xfrm rot="0">
            <a:off x="1233035" y="8338602"/>
            <a:ext cx="15821930" cy="801624"/>
          </a:xfrm>
          <a:prstGeom prst="rect">
            <a:avLst/>
          </a:prstGeom>
        </p:spPr>
        <p:txBody>
          <a:bodyPr anchor="t" rtlCol="false" tIns="0" lIns="0" bIns="0" rIns="0">
            <a:spAutoFit/>
          </a:bodyPr>
          <a:lstStyle/>
          <a:p>
            <a:pPr algn="ctr">
              <a:lnSpc>
                <a:spcPts val="3168"/>
              </a:lnSpc>
              <a:spcBef>
                <a:spcPct val="0"/>
              </a:spcBef>
            </a:pPr>
            <a:r>
              <a:rPr lang="en-US" sz="2400">
                <a:solidFill>
                  <a:srgbClr val="000000"/>
                </a:solidFill>
                <a:latin typeface="Arimo"/>
              </a:rPr>
              <a:t>CHÚNG TA CHỌN 3 THUẬT TOÁN ĐỂ HUẤN LUYỆN VỚI BỘ DỮ LIỆU TRAIN, ĐÓ LÀ LOGISTIC REGRESSION, RANDOM FOREST CLASSIFIER VÀ GRADIENT BOOSTING CLASSIFIER.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763948" cy="8886667"/>
            <a:chOff x="0" y="0"/>
            <a:chExt cx="7633176" cy="4046391"/>
          </a:xfrm>
        </p:grpSpPr>
        <p:sp>
          <p:nvSpPr>
            <p:cNvPr name="Freeform 4" id="4"/>
            <p:cNvSpPr/>
            <p:nvPr/>
          </p:nvSpPr>
          <p:spPr>
            <a:xfrm flipH="false" flipV="false" rot="0">
              <a:off x="0" y="0"/>
              <a:ext cx="7633176" cy="4046391"/>
            </a:xfrm>
            <a:custGeom>
              <a:avLst/>
              <a:gdLst/>
              <a:ahLst/>
              <a:cxnLst/>
              <a:rect r="r" b="b" t="t" l="l"/>
              <a:pathLst>
                <a:path h="4046391" w="7633176">
                  <a:moveTo>
                    <a:pt x="15702" y="0"/>
                  </a:moveTo>
                  <a:lnTo>
                    <a:pt x="7617474" y="0"/>
                  </a:lnTo>
                  <a:cubicBezTo>
                    <a:pt x="7626146" y="0"/>
                    <a:pt x="7633176" y="7030"/>
                    <a:pt x="7633176" y="15702"/>
                  </a:cubicBezTo>
                  <a:lnTo>
                    <a:pt x="7633176" y="4030690"/>
                  </a:lnTo>
                  <a:cubicBezTo>
                    <a:pt x="7633176" y="4039362"/>
                    <a:pt x="7626146" y="4046391"/>
                    <a:pt x="7617474" y="4046391"/>
                  </a:cubicBezTo>
                  <a:lnTo>
                    <a:pt x="15702" y="4046391"/>
                  </a:lnTo>
                  <a:cubicBezTo>
                    <a:pt x="7030" y="4046391"/>
                    <a:pt x="0" y="4039362"/>
                    <a:pt x="0" y="4030690"/>
                  </a:cubicBezTo>
                  <a:lnTo>
                    <a:pt x="0" y="15702"/>
                  </a:lnTo>
                  <a:cubicBezTo>
                    <a:pt x="0" y="7030"/>
                    <a:pt x="7030" y="0"/>
                    <a:pt x="15702"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7633176" cy="4055916"/>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870266" y="5138552"/>
            <a:ext cx="942784" cy="866265"/>
            <a:chOff x="0" y="0"/>
            <a:chExt cx="884596" cy="812800"/>
          </a:xfrm>
        </p:grpSpPr>
        <p:sp>
          <p:nvSpPr>
            <p:cNvPr name="Freeform 8" id="8"/>
            <p:cNvSpPr/>
            <p:nvPr/>
          </p:nvSpPr>
          <p:spPr>
            <a:xfrm flipH="false" flipV="false" rot="0">
              <a:off x="0" y="27257"/>
              <a:ext cx="864187" cy="758287"/>
            </a:xfrm>
            <a:custGeom>
              <a:avLst/>
              <a:gdLst/>
              <a:ahLst/>
              <a:cxnLst/>
              <a:rect r="r" b="b" t="t" l="l"/>
              <a:pathLst>
                <a:path h="758287" w="864187">
                  <a:moveTo>
                    <a:pt x="849756" y="344303"/>
                  </a:moveTo>
                  <a:lnTo>
                    <a:pt x="513035" y="7583"/>
                  </a:lnTo>
                  <a:cubicBezTo>
                    <a:pt x="507199" y="1746"/>
                    <a:pt x="498421" y="0"/>
                    <a:pt x="490794" y="3159"/>
                  </a:cubicBezTo>
                  <a:cubicBezTo>
                    <a:pt x="483168" y="6317"/>
                    <a:pt x="478196" y="13759"/>
                    <a:pt x="478196" y="22014"/>
                  </a:cubicBezTo>
                  <a:lnTo>
                    <a:pt x="478196" y="126672"/>
                  </a:lnTo>
                  <a:cubicBezTo>
                    <a:pt x="478196" y="139740"/>
                    <a:pt x="473005" y="152272"/>
                    <a:pt x="463765" y="161512"/>
                  </a:cubicBezTo>
                  <a:cubicBezTo>
                    <a:pt x="454525" y="170752"/>
                    <a:pt x="441993" y="175943"/>
                    <a:pt x="428925" y="175943"/>
                  </a:cubicBezTo>
                  <a:lnTo>
                    <a:pt x="49271" y="175943"/>
                  </a:lnTo>
                  <a:cubicBezTo>
                    <a:pt x="36203" y="175943"/>
                    <a:pt x="23671" y="181134"/>
                    <a:pt x="14431" y="190374"/>
                  </a:cubicBezTo>
                  <a:cubicBezTo>
                    <a:pt x="5191" y="199614"/>
                    <a:pt x="0" y="212146"/>
                    <a:pt x="0" y="225214"/>
                  </a:cubicBezTo>
                  <a:lnTo>
                    <a:pt x="0" y="533072"/>
                  </a:lnTo>
                  <a:cubicBezTo>
                    <a:pt x="0" y="546140"/>
                    <a:pt x="5191" y="558672"/>
                    <a:pt x="14431" y="567912"/>
                  </a:cubicBezTo>
                  <a:cubicBezTo>
                    <a:pt x="23671" y="577152"/>
                    <a:pt x="36203" y="582343"/>
                    <a:pt x="49271" y="582343"/>
                  </a:cubicBezTo>
                  <a:lnTo>
                    <a:pt x="428925" y="582343"/>
                  </a:lnTo>
                  <a:cubicBezTo>
                    <a:pt x="456137" y="582343"/>
                    <a:pt x="478196" y="604402"/>
                    <a:pt x="478196" y="631614"/>
                  </a:cubicBezTo>
                  <a:lnTo>
                    <a:pt x="478196" y="736272"/>
                  </a:lnTo>
                  <a:cubicBezTo>
                    <a:pt x="478196" y="744527"/>
                    <a:pt x="483168" y="751969"/>
                    <a:pt x="490794" y="755127"/>
                  </a:cubicBezTo>
                  <a:cubicBezTo>
                    <a:pt x="498421" y="758286"/>
                    <a:pt x="507199" y="756540"/>
                    <a:pt x="513035" y="750703"/>
                  </a:cubicBezTo>
                  <a:lnTo>
                    <a:pt x="849756" y="413983"/>
                  </a:lnTo>
                  <a:cubicBezTo>
                    <a:pt x="858996" y="404743"/>
                    <a:pt x="864187" y="392210"/>
                    <a:pt x="864187" y="379143"/>
                  </a:cubicBezTo>
                  <a:cubicBezTo>
                    <a:pt x="864187" y="366076"/>
                    <a:pt x="858996" y="353543"/>
                    <a:pt x="849756" y="344303"/>
                  </a:cubicBezTo>
                  <a:close/>
                </a:path>
              </a:pathLst>
            </a:custGeom>
            <a:solidFill>
              <a:srgbClr val="FFFFFF"/>
            </a:solidFill>
          </p:spPr>
        </p:sp>
        <p:sp>
          <p:nvSpPr>
            <p:cNvPr name="TextBox 9" id="9"/>
            <p:cNvSpPr txBox="true"/>
            <p:nvPr/>
          </p:nvSpPr>
          <p:spPr>
            <a:xfrm>
              <a:off x="0" y="174625"/>
              <a:ext cx="782996" cy="434975"/>
            </a:xfrm>
            <a:prstGeom prst="rect">
              <a:avLst/>
            </a:prstGeom>
          </p:spPr>
          <p:txBody>
            <a:bodyPr anchor="ctr" rtlCol="false" tIns="50800" lIns="50800" bIns="50800" rIns="50800"/>
            <a:lstStyle/>
            <a:p>
              <a:pPr algn="ctr">
                <a:lnSpc>
                  <a:spcPts val="2111"/>
                </a:lnSpc>
              </a:pPr>
            </a:p>
          </p:txBody>
        </p:sp>
      </p:grpSp>
      <p:sp>
        <p:nvSpPr>
          <p:cNvPr name="Freeform 10" id="10"/>
          <p:cNvSpPr/>
          <p:nvPr/>
        </p:nvSpPr>
        <p:spPr>
          <a:xfrm flipH="false" flipV="false" rot="0">
            <a:off x="2341658" y="2959606"/>
            <a:ext cx="7892870" cy="4439739"/>
          </a:xfrm>
          <a:custGeom>
            <a:avLst/>
            <a:gdLst/>
            <a:ahLst/>
            <a:cxnLst/>
            <a:rect r="r" b="b" t="t" l="l"/>
            <a:pathLst>
              <a:path h="4439739" w="7892870">
                <a:moveTo>
                  <a:pt x="0" y="0"/>
                </a:moveTo>
                <a:lnTo>
                  <a:pt x="7892870" y="0"/>
                </a:lnTo>
                <a:lnTo>
                  <a:pt x="7892870" y="4439739"/>
                </a:lnTo>
                <a:lnTo>
                  <a:pt x="0" y="4439739"/>
                </a:lnTo>
                <a:lnTo>
                  <a:pt x="0" y="0"/>
                </a:lnTo>
                <a:close/>
              </a:path>
            </a:pathLst>
          </a:custGeom>
          <a:blipFill>
            <a:blip r:embed="rId5"/>
            <a:stretch>
              <a:fillRect l="0" t="0" r="0" b="0"/>
            </a:stretch>
          </a:blipFill>
        </p:spPr>
      </p:sp>
      <p:sp>
        <p:nvSpPr>
          <p:cNvPr name="TextBox 11" id="11"/>
          <p:cNvSpPr txBox="true"/>
          <p:nvPr/>
        </p:nvSpPr>
        <p:spPr>
          <a:xfrm rot="0">
            <a:off x="2910371" y="1464180"/>
            <a:ext cx="3554834" cy="1645159"/>
          </a:xfrm>
          <a:prstGeom prst="rect">
            <a:avLst/>
          </a:prstGeom>
        </p:spPr>
        <p:txBody>
          <a:bodyPr anchor="t" rtlCol="false" tIns="0" lIns="0" bIns="0" rIns="0">
            <a:spAutoFit/>
          </a:bodyPr>
          <a:lstStyle/>
          <a:p>
            <a:pPr algn="ctr">
              <a:lnSpc>
                <a:spcPts val="4355"/>
              </a:lnSpc>
            </a:pPr>
            <a:r>
              <a:rPr lang="en-US" sz="3299">
                <a:solidFill>
                  <a:srgbClr val="000000"/>
                </a:solidFill>
                <a:latin typeface="Fredoka Bold"/>
              </a:rPr>
              <a:t>DATA MODELING</a:t>
            </a:r>
          </a:p>
          <a:p>
            <a:pPr algn="ctr">
              <a:lnSpc>
                <a:spcPts val="4355"/>
              </a:lnSpc>
            </a:pPr>
          </a:p>
          <a:p>
            <a:pPr algn="ctr">
              <a:lnSpc>
                <a:spcPts val="4355"/>
              </a:lnSpc>
              <a:spcBef>
                <a:spcPct val="0"/>
              </a:spcBef>
            </a:pPr>
          </a:p>
        </p:txBody>
      </p:sp>
      <p:sp>
        <p:nvSpPr>
          <p:cNvPr name="TextBox 12" id="12"/>
          <p:cNvSpPr txBox="true"/>
          <p:nvPr/>
        </p:nvSpPr>
        <p:spPr>
          <a:xfrm rot="0">
            <a:off x="-3046030" y="2277235"/>
            <a:ext cx="16763948" cy="682371"/>
          </a:xfrm>
          <a:prstGeom prst="rect">
            <a:avLst/>
          </a:prstGeom>
        </p:spPr>
        <p:txBody>
          <a:bodyPr anchor="t" rtlCol="false" tIns="0" lIns="0" bIns="0" rIns="0">
            <a:spAutoFit/>
          </a:bodyPr>
          <a:lstStyle/>
          <a:p>
            <a:pPr algn="ctr">
              <a:lnSpc>
                <a:spcPts val="2771"/>
              </a:lnSpc>
            </a:pPr>
            <a:r>
              <a:rPr lang="en-US" sz="2099">
                <a:solidFill>
                  <a:srgbClr val="000000"/>
                </a:solidFill>
                <a:latin typeface="Fredoka"/>
              </a:rPr>
              <a:t>TRAINING MACHINE LEARNING MODEL</a:t>
            </a:r>
          </a:p>
          <a:p>
            <a:pPr algn="ctr">
              <a:lnSpc>
                <a:spcPts val="2771"/>
              </a:lnSpc>
              <a:spcBef>
                <a:spcPct val="0"/>
              </a:spcBef>
            </a:pPr>
          </a:p>
        </p:txBody>
      </p:sp>
      <p:sp>
        <p:nvSpPr>
          <p:cNvPr name="TextBox 13" id="13"/>
          <p:cNvSpPr txBox="true"/>
          <p:nvPr/>
        </p:nvSpPr>
        <p:spPr>
          <a:xfrm rot="0">
            <a:off x="10462463" y="3061714"/>
            <a:ext cx="6796837" cy="1962912"/>
          </a:xfrm>
          <a:prstGeom prst="rect">
            <a:avLst/>
          </a:prstGeom>
        </p:spPr>
        <p:txBody>
          <a:bodyPr anchor="t" rtlCol="false" tIns="0" lIns="0" bIns="0" rIns="0">
            <a:spAutoFit/>
          </a:bodyPr>
          <a:lstStyle/>
          <a:p>
            <a:pPr algn="ctr">
              <a:lnSpc>
                <a:spcPts val="3035"/>
              </a:lnSpc>
              <a:spcBef>
                <a:spcPct val="0"/>
              </a:spcBef>
            </a:pPr>
            <a:r>
              <a:rPr lang="en-US" sz="2299">
                <a:solidFill>
                  <a:srgbClr val="000000"/>
                </a:solidFill>
                <a:latin typeface="Arimo"/>
              </a:rPr>
              <a:t>VÌ SỐ LƯỢNG TRƯỜNG HỢP NEGATIVE(KHÔNG GIAN LẬN) NHIỀU HƠN RẤT NHIỀU POSITIVE(CÓ GIAN LẬN) NÊN TA ĐIỀU CHỈNH CLASS WEIGHT ĐỂ CẢI THIỆN MÔ HÌNH.</a:t>
            </a:r>
          </a:p>
          <a:p>
            <a:pPr algn="ctr">
              <a:lnSpc>
                <a:spcPts val="3431"/>
              </a:lnSpc>
              <a:spcBef>
                <a:spcPct val="0"/>
              </a:spcBef>
            </a:pPr>
          </a:p>
        </p:txBody>
      </p:sp>
      <p:sp>
        <p:nvSpPr>
          <p:cNvPr name="TextBox 14" id="14"/>
          <p:cNvSpPr txBox="true"/>
          <p:nvPr/>
        </p:nvSpPr>
        <p:spPr>
          <a:xfrm rot="0">
            <a:off x="10462463" y="5329560"/>
            <a:ext cx="6796837" cy="865251"/>
          </a:xfrm>
          <a:prstGeom prst="rect">
            <a:avLst/>
          </a:prstGeom>
        </p:spPr>
        <p:txBody>
          <a:bodyPr anchor="t" rtlCol="false" tIns="0" lIns="0" bIns="0" rIns="0">
            <a:spAutoFit/>
          </a:bodyPr>
          <a:lstStyle/>
          <a:p>
            <a:pPr algn="ctr">
              <a:lnSpc>
                <a:spcPts val="3431"/>
              </a:lnSpc>
              <a:spcBef>
                <a:spcPct val="0"/>
              </a:spcBef>
            </a:pPr>
            <a:r>
              <a:rPr lang="en-US" sz="2599">
                <a:solidFill>
                  <a:srgbClr val="000000"/>
                </a:solidFill>
                <a:latin typeface="Arimo"/>
              </a:rPr>
              <a:t>CUỐI CÙNG, TA SẼ TIẾN HÀNH XÂY DỰNG MÔ HÌNH BẰNG DỮ LIỆU ĐÃ QUA XỬ LÍ</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762026" y="796920"/>
            <a:ext cx="16763948" cy="8886667"/>
            <a:chOff x="0" y="0"/>
            <a:chExt cx="7633176" cy="4046391"/>
          </a:xfrm>
        </p:grpSpPr>
        <p:sp>
          <p:nvSpPr>
            <p:cNvPr name="Freeform 4" id="4"/>
            <p:cNvSpPr/>
            <p:nvPr/>
          </p:nvSpPr>
          <p:spPr>
            <a:xfrm flipH="false" flipV="false" rot="0">
              <a:off x="0" y="0"/>
              <a:ext cx="7633176" cy="4046391"/>
            </a:xfrm>
            <a:custGeom>
              <a:avLst/>
              <a:gdLst/>
              <a:ahLst/>
              <a:cxnLst/>
              <a:rect r="r" b="b" t="t" l="l"/>
              <a:pathLst>
                <a:path h="4046391" w="7633176">
                  <a:moveTo>
                    <a:pt x="15702" y="0"/>
                  </a:moveTo>
                  <a:lnTo>
                    <a:pt x="7617474" y="0"/>
                  </a:lnTo>
                  <a:cubicBezTo>
                    <a:pt x="7626146" y="0"/>
                    <a:pt x="7633176" y="7030"/>
                    <a:pt x="7633176" y="15702"/>
                  </a:cubicBezTo>
                  <a:lnTo>
                    <a:pt x="7633176" y="4030690"/>
                  </a:lnTo>
                  <a:cubicBezTo>
                    <a:pt x="7633176" y="4039362"/>
                    <a:pt x="7626146" y="4046391"/>
                    <a:pt x="7617474" y="4046391"/>
                  </a:cubicBezTo>
                  <a:lnTo>
                    <a:pt x="15702" y="4046391"/>
                  </a:lnTo>
                  <a:cubicBezTo>
                    <a:pt x="7030" y="4046391"/>
                    <a:pt x="0" y="4039362"/>
                    <a:pt x="0" y="4030690"/>
                  </a:cubicBezTo>
                  <a:lnTo>
                    <a:pt x="0" y="15702"/>
                  </a:lnTo>
                  <a:cubicBezTo>
                    <a:pt x="0" y="7030"/>
                    <a:pt x="7030" y="0"/>
                    <a:pt x="15702" y="0"/>
                  </a:cubicBezTo>
                  <a:close/>
                </a:path>
              </a:pathLst>
            </a:custGeom>
            <a:solidFill>
              <a:srgbClr val="FFFEF7"/>
            </a:solidFill>
            <a:ln w="47625" cap="rnd">
              <a:solidFill>
                <a:srgbClr val="000000"/>
              </a:solidFill>
              <a:prstDash val="solid"/>
              <a:round/>
            </a:ln>
          </p:spPr>
        </p:sp>
        <p:sp>
          <p:nvSpPr>
            <p:cNvPr name="TextBox 5" id="5"/>
            <p:cNvSpPr txBox="true"/>
            <p:nvPr/>
          </p:nvSpPr>
          <p:spPr>
            <a:xfrm>
              <a:off x="0" y="-19050"/>
              <a:ext cx="7633176" cy="4065441"/>
            </a:xfrm>
            <a:prstGeom prst="rect">
              <a:avLst/>
            </a:prstGeom>
          </p:spPr>
          <p:txBody>
            <a:bodyPr anchor="ctr" rtlCol="false" tIns="0" lIns="0" bIns="0" rIns="0"/>
            <a:lstStyle/>
            <a:p>
              <a:pPr algn="ctr" marL="0" indent="0" lvl="0">
                <a:lnSpc>
                  <a:spcPts val="1960"/>
                </a:lnSpc>
                <a:spcBef>
                  <a:spcPct val="0"/>
                </a:spcBef>
              </a:pPr>
            </a:p>
          </p:txBody>
        </p:sp>
      </p:grpSp>
      <p:sp>
        <p:nvSpPr>
          <p:cNvPr name="Freeform 6" id="6"/>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870266" y="5138552"/>
            <a:ext cx="942784" cy="866265"/>
            <a:chOff x="0" y="0"/>
            <a:chExt cx="884596" cy="812800"/>
          </a:xfrm>
        </p:grpSpPr>
        <p:sp>
          <p:nvSpPr>
            <p:cNvPr name="Freeform 8" id="8"/>
            <p:cNvSpPr/>
            <p:nvPr/>
          </p:nvSpPr>
          <p:spPr>
            <a:xfrm flipH="false" flipV="false" rot="0">
              <a:off x="0" y="27257"/>
              <a:ext cx="864187" cy="758287"/>
            </a:xfrm>
            <a:custGeom>
              <a:avLst/>
              <a:gdLst/>
              <a:ahLst/>
              <a:cxnLst/>
              <a:rect r="r" b="b" t="t" l="l"/>
              <a:pathLst>
                <a:path h="758287" w="864187">
                  <a:moveTo>
                    <a:pt x="849756" y="344303"/>
                  </a:moveTo>
                  <a:lnTo>
                    <a:pt x="513035" y="7583"/>
                  </a:lnTo>
                  <a:cubicBezTo>
                    <a:pt x="507199" y="1746"/>
                    <a:pt x="498421" y="0"/>
                    <a:pt x="490794" y="3159"/>
                  </a:cubicBezTo>
                  <a:cubicBezTo>
                    <a:pt x="483168" y="6317"/>
                    <a:pt x="478196" y="13759"/>
                    <a:pt x="478196" y="22014"/>
                  </a:cubicBezTo>
                  <a:lnTo>
                    <a:pt x="478196" y="126672"/>
                  </a:lnTo>
                  <a:cubicBezTo>
                    <a:pt x="478196" y="139740"/>
                    <a:pt x="473005" y="152272"/>
                    <a:pt x="463765" y="161512"/>
                  </a:cubicBezTo>
                  <a:cubicBezTo>
                    <a:pt x="454525" y="170752"/>
                    <a:pt x="441993" y="175943"/>
                    <a:pt x="428925" y="175943"/>
                  </a:cubicBezTo>
                  <a:lnTo>
                    <a:pt x="49271" y="175943"/>
                  </a:lnTo>
                  <a:cubicBezTo>
                    <a:pt x="36203" y="175943"/>
                    <a:pt x="23671" y="181134"/>
                    <a:pt x="14431" y="190374"/>
                  </a:cubicBezTo>
                  <a:cubicBezTo>
                    <a:pt x="5191" y="199614"/>
                    <a:pt x="0" y="212146"/>
                    <a:pt x="0" y="225214"/>
                  </a:cubicBezTo>
                  <a:lnTo>
                    <a:pt x="0" y="533072"/>
                  </a:lnTo>
                  <a:cubicBezTo>
                    <a:pt x="0" y="546140"/>
                    <a:pt x="5191" y="558672"/>
                    <a:pt x="14431" y="567912"/>
                  </a:cubicBezTo>
                  <a:cubicBezTo>
                    <a:pt x="23671" y="577152"/>
                    <a:pt x="36203" y="582343"/>
                    <a:pt x="49271" y="582343"/>
                  </a:cubicBezTo>
                  <a:lnTo>
                    <a:pt x="428925" y="582343"/>
                  </a:lnTo>
                  <a:cubicBezTo>
                    <a:pt x="456137" y="582343"/>
                    <a:pt x="478196" y="604402"/>
                    <a:pt x="478196" y="631614"/>
                  </a:cubicBezTo>
                  <a:lnTo>
                    <a:pt x="478196" y="736272"/>
                  </a:lnTo>
                  <a:cubicBezTo>
                    <a:pt x="478196" y="744527"/>
                    <a:pt x="483168" y="751969"/>
                    <a:pt x="490794" y="755127"/>
                  </a:cubicBezTo>
                  <a:cubicBezTo>
                    <a:pt x="498421" y="758286"/>
                    <a:pt x="507199" y="756540"/>
                    <a:pt x="513035" y="750703"/>
                  </a:cubicBezTo>
                  <a:lnTo>
                    <a:pt x="849756" y="413983"/>
                  </a:lnTo>
                  <a:cubicBezTo>
                    <a:pt x="858996" y="404743"/>
                    <a:pt x="864187" y="392210"/>
                    <a:pt x="864187" y="379143"/>
                  </a:cubicBezTo>
                  <a:cubicBezTo>
                    <a:pt x="864187" y="366076"/>
                    <a:pt x="858996" y="353543"/>
                    <a:pt x="849756" y="344303"/>
                  </a:cubicBezTo>
                  <a:close/>
                </a:path>
              </a:pathLst>
            </a:custGeom>
            <a:solidFill>
              <a:srgbClr val="FFFFFF"/>
            </a:solidFill>
          </p:spPr>
        </p:sp>
        <p:sp>
          <p:nvSpPr>
            <p:cNvPr name="TextBox 9" id="9"/>
            <p:cNvSpPr txBox="true"/>
            <p:nvPr/>
          </p:nvSpPr>
          <p:spPr>
            <a:xfrm>
              <a:off x="0" y="174625"/>
              <a:ext cx="782996" cy="434975"/>
            </a:xfrm>
            <a:prstGeom prst="rect">
              <a:avLst/>
            </a:prstGeom>
          </p:spPr>
          <p:txBody>
            <a:bodyPr anchor="ctr" rtlCol="false" tIns="50800" lIns="50800" bIns="50800" rIns="50800"/>
            <a:lstStyle/>
            <a:p>
              <a:pPr algn="ctr">
                <a:lnSpc>
                  <a:spcPts val="2111"/>
                </a:lnSpc>
              </a:pPr>
            </a:p>
          </p:txBody>
        </p:sp>
      </p:grpSp>
      <p:sp>
        <p:nvSpPr>
          <p:cNvPr name="Freeform 10" id="10"/>
          <p:cNvSpPr/>
          <p:nvPr/>
        </p:nvSpPr>
        <p:spPr>
          <a:xfrm flipH="false" flipV="false" rot="0">
            <a:off x="1472133" y="2764747"/>
            <a:ext cx="7994399" cy="4796639"/>
          </a:xfrm>
          <a:custGeom>
            <a:avLst/>
            <a:gdLst/>
            <a:ahLst/>
            <a:cxnLst/>
            <a:rect r="r" b="b" t="t" l="l"/>
            <a:pathLst>
              <a:path h="4796639" w="7994399">
                <a:moveTo>
                  <a:pt x="0" y="0"/>
                </a:moveTo>
                <a:lnTo>
                  <a:pt x="7994399" y="0"/>
                </a:lnTo>
                <a:lnTo>
                  <a:pt x="7994399" y="4796640"/>
                </a:lnTo>
                <a:lnTo>
                  <a:pt x="0" y="4796640"/>
                </a:lnTo>
                <a:lnTo>
                  <a:pt x="0" y="0"/>
                </a:lnTo>
                <a:close/>
              </a:path>
            </a:pathLst>
          </a:custGeom>
          <a:blipFill>
            <a:blip r:embed="rId5"/>
            <a:stretch>
              <a:fillRect l="0" t="0" r="0" b="0"/>
            </a:stretch>
          </a:blipFill>
        </p:spPr>
      </p:sp>
      <p:sp>
        <p:nvSpPr>
          <p:cNvPr name="Freeform 11" id="11"/>
          <p:cNvSpPr/>
          <p:nvPr/>
        </p:nvSpPr>
        <p:spPr>
          <a:xfrm flipH="false" flipV="false" rot="0">
            <a:off x="9514157" y="1758728"/>
            <a:ext cx="7461189" cy="5919621"/>
          </a:xfrm>
          <a:custGeom>
            <a:avLst/>
            <a:gdLst/>
            <a:ahLst/>
            <a:cxnLst/>
            <a:rect r="r" b="b" t="t" l="l"/>
            <a:pathLst>
              <a:path h="5919621" w="7461189">
                <a:moveTo>
                  <a:pt x="0" y="0"/>
                </a:moveTo>
                <a:lnTo>
                  <a:pt x="7461189" y="0"/>
                </a:lnTo>
                <a:lnTo>
                  <a:pt x="7461189" y="5919621"/>
                </a:lnTo>
                <a:lnTo>
                  <a:pt x="0" y="5919621"/>
                </a:lnTo>
                <a:lnTo>
                  <a:pt x="0" y="0"/>
                </a:lnTo>
                <a:close/>
              </a:path>
            </a:pathLst>
          </a:custGeom>
          <a:blipFill>
            <a:blip r:embed="rId6"/>
            <a:stretch>
              <a:fillRect l="0" t="0" r="0" b="0"/>
            </a:stretch>
          </a:blipFill>
        </p:spPr>
      </p:sp>
      <p:sp>
        <p:nvSpPr>
          <p:cNvPr name="TextBox 12" id="12"/>
          <p:cNvSpPr txBox="true"/>
          <p:nvPr/>
        </p:nvSpPr>
        <p:spPr>
          <a:xfrm rot="0">
            <a:off x="2910371" y="1464180"/>
            <a:ext cx="3554834" cy="1645159"/>
          </a:xfrm>
          <a:prstGeom prst="rect">
            <a:avLst/>
          </a:prstGeom>
        </p:spPr>
        <p:txBody>
          <a:bodyPr anchor="t" rtlCol="false" tIns="0" lIns="0" bIns="0" rIns="0">
            <a:spAutoFit/>
          </a:bodyPr>
          <a:lstStyle/>
          <a:p>
            <a:pPr algn="ctr">
              <a:lnSpc>
                <a:spcPts val="4355"/>
              </a:lnSpc>
            </a:pPr>
            <a:r>
              <a:rPr lang="en-US" sz="3299">
                <a:solidFill>
                  <a:srgbClr val="000000"/>
                </a:solidFill>
                <a:latin typeface="Fredoka Bold"/>
              </a:rPr>
              <a:t>DATA MODELING</a:t>
            </a:r>
          </a:p>
          <a:p>
            <a:pPr algn="ctr">
              <a:lnSpc>
                <a:spcPts val="4355"/>
              </a:lnSpc>
            </a:pPr>
          </a:p>
          <a:p>
            <a:pPr algn="ctr">
              <a:lnSpc>
                <a:spcPts val="4355"/>
              </a:lnSpc>
              <a:spcBef>
                <a:spcPct val="0"/>
              </a:spcBef>
            </a:pPr>
          </a:p>
        </p:txBody>
      </p:sp>
      <p:sp>
        <p:nvSpPr>
          <p:cNvPr name="TextBox 13" id="13"/>
          <p:cNvSpPr txBox="true"/>
          <p:nvPr/>
        </p:nvSpPr>
        <p:spPr>
          <a:xfrm rot="0">
            <a:off x="-3295146" y="2082376"/>
            <a:ext cx="16763948" cy="682371"/>
          </a:xfrm>
          <a:prstGeom prst="rect">
            <a:avLst/>
          </a:prstGeom>
        </p:spPr>
        <p:txBody>
          <a:bodyPr anchor="t" rtlCol="false" tIns="0" lIns="0" bIns="0" rIns="0">
            <a:spAutoFit/>
          </a:bodyPr>
          <a:lstStyle/>
          <a:p>
            <a:pPr algn="ctr">
              <a:lnSpc>
                <a:spcPts val="2771"/>
              </a:lnSpc>
            </a:pPr>
            <a:r>
              <a:rPr lang="en-US" sz="2099">
                <a:solidFill>
                  <a:srgbClr val="000000"/>
                </a:solidFill>
                <a:latin typeface="Fredoka"/>
              </a:rPr>
              <a:t>MODEL EVALUATION</a:t>
            </a:r>
          </a:p>
          <a:p>
            <a:pPr algn="ctr">
              <a:lnSpc>
                <a:spcPts val="2771"/>
              </a:lnSpc>
              <a:spcBef>
                <a:spcPct val="0"/>
              </a:spcBef>
            </a:pPr>
          </a:p>
        </p:txBody>
      </p:sp>
      <p:sp>
        <p:nvSpPr>
          <p:cNvPr name="TextBox 14" id="14"/>
          <p:cNvSpPr txBox="true"/>
          <p:nvPr/>
        </p:nvSpPr>
        <p:spPr>
          <a:xfrm rot="0">
            <a:off x="1233035" y="8056626"/>
            <a:ext cx="15821930" cy="1201674"/>
          </a:xfrm>
          <a:prstGeom prst="rect">
            <a:avLst/>
          </a:prstGeom>
        </p:spPr>
        <p:txBody>
          <a:bodyPr anchor="t" rtlCol="false" tIns="0" lIns="0" bIns="0" rIns="0">
            <a:spAutoFit/>
          </a:bodyPr>
          <a:lstStyle/>
          <a:p>
            <a:pPr algn="ctr">
              <a:lnSpc>
                <a:spcPts val="3168"/>
              </a:lnSpc>
              <a:spcBef>
                <a:spcPct val="0"/>
              </a:spcBef>
            </a:pPr>
            <a:r>
              <a:rPr lang="en-US" sz="2400">
                <a:solidFill>
                  <a:srgbClr val="000000"/>
                </a:solidFill>
                <a:latin typeface="Arimo"/>
              </a:rPr>
              <a:t>VÌ BỘ DỮ LIỆU TEST CÓ MỨC ĐỘ IMBALANCE QUÁ LỚN NÊN DÙNG METRICS ACCURACY SẼ KHÔNG THỰC SỰ HIỆU QUẢ. VÌ VẬY 3 METRICS ĐƯỢC SỬ DỤNG ĐỂ ĐÁNH GIÁ CÁC MÔ HÌNH LÀ PRECISION, RECALL VÀ AREA UNDER THE CURVE </a:t>
            </a:r>
            <a:r>
              <a:rPr lang="en-US" sz="2400">
                <a:solidFill>
                  <a:srgbClr val="000000"/>
                </a:solidFill>
                <a:latin typeface="Arimo"/>
              </a:rPr>
              <a:t>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763948" cy="8886667"/>
            <a:chOff x="0" y="0"/>
            <a:chExt cx="7633176" cy="4046391"/>
          </a:xfrm>
        </p:grpSpPr>
        <p:sp>
          <p:nvSpPr>
            <p:cNvPr name="Freeform 4" id="4"/>
            <p:cNvSpPr/>
            <p:nvPr/>
          </p:nvSpPr>
          <p:spPr>
            <a:xfrm flipH="false" flipV="false" rot="0">
              <a:off x="0" y="0"/>
              <a:ext cx="7633176" cy="4046391"/>
            </a:xfrm>
            <a:custGeom>
              <a:avLst/>
              <a:gdLst/>
              <a:ahLst/>
              <a:cxnLst/>
              <a:rect r="r" b="b" t="t" l="l"/>
              <a:pathLst>
                <a:path h="4046391" w="7633176">
                  <a:moveTo>
                    <a:pt x="15702" y="0"/>
                  </a:moveTo>
                  <a:lnTo>
                    <a:pt x="7617474" y="0"/>
                  </a:lnTo>
                  <a:cubicBezTo>
                    <a:pt x="7626146" y="0"/>
                    <a:pt x="7633176" y="7030"/>
                    <a:pt x="7633176" y="15702"/>
                  </a:cubicBezTo>
                  <a:lnTo>
                    <a:pt x="7633176" y="4030690"/>
                  </a:lnTo>
                  <a:cubicBezTo>
                    <a:pt x="7633176" y="4039362"/>
                    <a:pt x="7626146" y="4046391"/>
                    <a:pt x="7617474" y="4046391"/>
                  </a:cubicBezTo>
                  <a:lnTo>
                    <a:pt x="15702" y="4046391"/>
                  </a:lnTo>
                  <a:cubicBezTo>
                    <a:pt x="7030" y="4046391"/>
                    <a:pt x="0" y="4039362"/>
                    <a:pt x="0" y="4030690"/>
                  </a:cubicBezTo>
                  <a:lnTo>
                    <a:pt x="0" y="15702"/>
                  </a:lnTo>
                  <a:cubicBezTo>
                    <a:pt x="0" y="7030"/>
                    <a:pt x="7030" y="0"/>
                    <a:pt x="15702"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7633176" cy="4055916"/>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870266" y="5138552"/>
            <a:ext cx="942784" cy="866265"/>
            <a:chOff x="0" y="0"/>
            <a:chExt cx="884596" cy="812800"/>
          </a:xfrm>
        </p:grpSpPr>
        <p:sp>
          <p:nvSpPr>
            <p:cNvPr name="Freeform 8" id="8"/>
            <p:cNvSpPr/>
            <p:nvPr/>
          </p:nvSpPr>
          <p:spPr>
            <a:xfrm flipH="false" flipV="false" rot="0">
              <a:off x="0" y="27257"/>
              <a:ext cx="864187" cy="758287"/>
            </a:xfrm>
            <a:custGeom>
              <a:avLst/>
              <a:gdLst/>
              <a:ahLst/>
              <a:cxnLst/>
              <a:rect r="r" b="b" t="t" l="l"/>
              <a:pathLst>
                <a:path h="758287" w="864187">
                  <a:moveTo>
                    <a:pt x="849756" y="344303"/>
                  </a:moveTo>
                  <a:lnTo>
                    <a:pt x="513035" y="7583"/>
                  </a:lnTo>
                  <a:cubicBezTo>
                    <a:pt x="507199" y="1746"/>
                    <a:pt x="498421" y="0"/>
                    <a:pt x="490794" y="3159"/>
                  </a:cubicBezTo>
                  <a:cubicBezTo>
                    <a:pt x="483168" y="6317"/>
                    <a:pt x="478196" y="13759"/>
                    <a:pt x="478196" y="22014"/>
                  </a:cubicBezTo>
                  <a:lnTo>
                    <a:pt x="478196" y="126672"/>
                  </a:lnTo>
                  <a:cubicBezTo>
                    <a:pt x="478196" y="139740"/>
                    <a:pt x="473005" y="152272"/>
                    <a:pt x="463765" y="161512"/>
                  </a:cubicBezTo>
                  <a:cubicBezTo>
                    <a:pt x="454525" y="170752"/>
                    <a:pt x="441993" y="175943"/>
                    <a:pt x="428925" y="175943"/>
                  </a:cubicBezTo>
                  <a:lnTo>
                    <a:pt x="49271" y="175943"/>
                  </a:lnTo>
                  <a:cubicBezTo>
                    <a:pt x="36203" y="175943"/>
                    <a:pt x="23671" y="181134"/>
                    <a:pt x="14431" y="190374"/>
                  </a:cubicBezTo>
                  <a:cubicBezTo>
                    <a:pt x="5191" y="199614"/>
                    <a:pt x="0" y="212146"/>
                    <a:pt x="0" y="225214"/>
                  </a:cubicBezTo>
                  <a:lnTo>
                    <a:pt x="0" y="533072"/>
                  </a:lnTo>
                  <a:cubicBezTo>
                    <a:pt x="0" y="546140"/>
                    <a:pt x="5191" y="558672"/>
                    <a:pt x="14431" y="567912"/>
                  </a:cubicBezTo>
                  <a:cubicBezTo>
                    <a:pt x="23671" y="577152"/>
                    <a:pt x="36203" y="582343"/>
                    <a:pt x="49271" y="582343"/>
                  </a:cubicBezTo>
                  <a:lnTo>
                    <a:pt x="428925" y="582343"/>
                  </a:lnTo>
                  <a:cubicBezTo>
                    <a:pt x="456137" y="582343"/>
                    <a:pt x="478196" y="604402"/>
                    <a:pt x="478196" y="631614"/>
                  </a:cubicBezTo>
                  <a:lnTo>
                    <a:pt x="478196" y="736272"/>
                  </a:lnTo>
                  <a:cubicBezTo>
                    <a:pt x="478196" y="744527"/>
                    <a:pt x="483168" y="751969"/>
                    <a:pt x="490794" y="755127"/>
                  </a:cubicBezTo>
                  <a:cubicBezTo>
                    <a:pt x="498421" y="758286"/>
                    <a:pt x="507199" y="756540"/>
                    <a:pt x="513035" y="750703"/>
                  </a:cubicBezTo>
                  <a:lnTo>
                    <a:pt x="849756" y="413983"/>
                  </a:lnTo>
                  <a:cubicBezTo>
                    <a:pt x="858996" y="404743"/>
                    <a:pt x="864187" y="392210"/>
                    <a:pt x="864187" y="379143"/>
                  </a:cubicBezTo>
                  <a:cubicBezTo>
                    <a:pt x="864187" y="366076"/>
                    <a:pt x="858996" y="353543"/>
                    <a:pt x="849756" y="344303"/>
                  </a:cubicBezTo>
                  <a:close/>
                </a:path>
              </a:pathLst>
            </a:custGeom>
            <a:solidFill>
              <a:srgbClr val="FFFFFF"/>
            </a:solidFill>
          </p:spPr>
        </p:sp>
        <p:sp>
          <p:nvSpPr>
            <p:cNvPr name="TextBox 9" id="9"/>
            <p:cNvSpPr txBox="true"/>
            <p:nvPr/>
          </p:nvSpPr>
          <p:spPr>
            <a:xfrm>
              <a:off x="0" y="174625"/>
              <a:ext cx="782996" cy="434975"/>
            </a:xfrm>
            <a:prstGeom prst="rect">
              <a:avLst/>
            </a:prstGeom>
          </p:spPr>
          <p:txBody>
            <a:bodyPr anchor="ctr" rtlCol="false" tIns="50800" lIns="50800" bIns="50800" rIns="50800"/>
            <a:lstStyle/>
            <a:p>
              <a:pPr algn="ctr">
                <a:lnSpc>
                  <a:spcPts val="2111"/>
                </a:lnSpc>
              </a:pPr>
            </a:p>
          </p:txBody>
        </p:sp>
      </p:grpSp>
      <p:sp>
        <p:nvSpPr>
          <p:cNvPr name="Freeform 10" id="10"/>
          <p:cNvSpPr/>
          <p:nvPr/>
        </p:nvSpPr>
        <p:spPr>
          <a:xfrm flipH="false" flipV="false" rot="0">
            <a:off x="1708136" y="2959606"/>
            <a:ext cx="7347110" cy="4135686"/>
          </a:xfrm>
          <a:custGeom>
            <a:avLst/>
            <a:gdLst/>
            <a:ahLst/>
            <a:cxnLst/>
            <a:rect r="r" b="b" t="t" l="l"/>
            <a:pathLst>
              <a:path h="4135686" w="7347110">
                <a:moveTo>
                  <a:pt x="0" y="0"/>
                </a:moveTo>
                <a:lnTo>
                  <a:pt x="7347109" y="0"/>
                </a:lnTo>
                <a:lnTo>
                  <a:pt x="7347109" y="4135686"/>
                </a:lnTo>
                <a:lnTo>
                  <a:pt x="0" y="4135686"/>
                </a:lnTo>
                <a:lnTo>
                  <a:pt x="0" y="0"/>
                </a:lnTo>
                <a:close/>
              </a:path>
            </a:pathLst>
          </a:custGeom>
          <a:blipFill>
            <a:blip r:embed="rId5"/>
            <a:stretch>
              <a:fillRect l="0" t="0" r="0" b="0"/>
            </a:stretch>
          </a:blipFill>
        </p:spPr>
      </p:sp>
      <p:sp>
        <p:nvSpPr>
          <p:cNvPr name="Freeform 11" id="11"/>
          <p:cNvSpPr/>
          <p:nvPr/>
        </p:nvSpPr>
        <p:spPr>
          <a:xfrm flipH="false" flipV="false" rot="0">
            <a:off x="9410674" y="2868841"/>
            <a:ext cx="7513690" cy="4226451"/>
          </a:xfrm>
          <a:custGeom>
            <a:avLst/>
            <a:gdLst/>
            <a:ahLst/>
            <a:cxnLst/>
            <a:rect r="r" b="b" t="t" l="l"/>
            <a:pathLst>
              <a:path h="4226451" w="7513690">
                <a:moveTo>
                  <a:pt x="0" y="0"/>
                </a:moveTo>
                <a:lnTo>
                  <a:pt x="7513690" y="0"/>
                </a:lnTo>
                <a:lnTo>
                  <a:pt x="7513690" y="4226451"/>
                </a:lnTo>
                <a:lnTo>
                  <a:pt x="0" y="4226451"/>
                </a:lnTo>
                <a:lnTo>
                  <a:pt x="0" y="0"/>
                </a:lnTo>
                <a:close/>
              </a:path>
            </a:pathLst>
          </a:custGeom>
          <a:blipFill>
            <a:blip r:embed="rId6"/>
            <a:stretch>
              <a:fillRect l="0" t="0" r="0" b="0"/>
            </a:stretch>
          </a:blipFill>
        </p:spPr>
      </p:sp>
      <p:sp>
        <p:nvSpPr>
          <p:cNvPr name="TextBox 12" id="12"/>
          <p:cNvSpPr txBox="true"/>
          <p:nvPr/>
        </p:nvSpPr>
        <p:spPr>
          <a:xfrm rot="0">
            <a:off x="231353" y="1464180"/>
            <a:ext cx="12796139" cy="1092709"/>
          </a:xfrm>
          <a:prstGeom prst="rect">
            <a:avLst/>
          </a:prstGeom>
        </p:spPr>
        <p:txBody>
          <a:bodyPr anchor="t" rtlCol="false" tIns="0" lIns="0" bIns="0" rIns="0">
            <a:spAutoFit/>
          </a:bodyPr>
          <a:lstStyle/>
          <a:p>
            <a:pPr algn="ctr">
              <a:lnSpc>
                <a:spcPts val="4355"/>
              </a:lnSpc>
            </a:pPr>
            <a:r>
              <a:rPr lang="en-US" sz="3299">
                <a:solidFill>
                  <a:srgbClr val="000000"/>
                </a:solidFill>
                <a:latin typeface="Fredoka"/>
              </a:rPr>
              <a:t>REAL-TIME PREDICTION AND EVALUATION</a:t>
            </a:r>
          </a:p>
          <a:p>
            <a:pPr algn="ctr">
              <a:lnSpc>
                <a:spcPts val="4355"/>
              </a:lnSpc>
              <a:spcBef>
                <a:spcPct val="0"/>
              </a:spcBef>
            </a:pPr>
          </a:p>
        </p:txBody>
      </p:sp>
      <p:sp>
        <p:nvSpPr>
          <p:cNvPr name="TextBox 13" id="13"/>
          <p:cNvSpPr txBox="true"/>
          <p:nvPr/>
        </p:nvSpPr>
        <p:spPr>
          <a:xfrm rot="0">
            <a:off x="-2445222" y="2277235"/>
            <a:ext cx="16763948" cy="682371"/>
          </a:xfrm>
          <a:prstGeom prst="rect">
            <a:avLst/>
          </a:prstGeom>
        </p:spPr>
        <p:txBody>
          <a:bodyPr anchor="t" rtlCol="false" tIns="0" lIns="0" bIns="0" rIns="0">
            <a:spAutoFit/>
          </a:bodyPr>
          <a:lstStyle/>
          <a:p>
            <a:pPr algn="ctr">
              <a:lnSpc>
                <a:spcPts val="2771"/>
              </a:lnSpc>
            </a:pPr>
            <a:r>
              <a:rPr lang="en-US" sz="2099">
                <a:solidFill>
                  <a:srgbClr val="000000"/>
                </a:solidFill>
                <a:latin typeface="Fredoka"/>
              </a:rPr>
              <a:t>CREATING KAFKA TOPIC FOR TESTING AND EVALUATING</a:t>
            </a:r>
          </a:p>
          <a:p>
            <a:pPr algn="ctr">
              <a:lnSpc>
                <a:spcPts val="2771"/>
              </a:lnSpc>
              <a:spcBef>
                <a:spcPct val="0"/>
              </a:spcBef>
            </a:pPr>
          </a:p>
        </p:txBody>
      </p:sp>
      <p:sp>
        <p:nvSpPr>
          <p:cNvPr name="TextBox 14" id="14"/>
          <p:cNvSpPr txBox="true"/>
          <p:nvPr/>
        </p:nvSpPr>
        <p:spPr>
          <a:xfrm rot="0">
            <a:off x="1455465" y="7663328"/>
            <a:ext cx="15821930" cy="1820799"/>
          </a:xfrm>
          <a:prstGeom prst="rect">
            <a:avLst/>
          </a:prstGeom>
        </p:spPr>
        <p:txBody>
          <a:bodyPr anchor="t" rtlCol="false" tIns="0" lIns="0" bIns="0" rIns="0">
            <a:spAutoFit/>
          </a:bodyPr>
          <a:lstStyle/>
          <a:p>
            <a:pPr algn="ctr">
              <a:lnSpc>
                <a:spcPts val="3168"/>
              </a:lnSpc>
              <a:spcBef>
                <a:spcPct val="0"/>
              </a:spcBef>
            </a:pPr>
          </a:p>
          <a:p>
            <a:pPr algn="ctr">
              <a:lnSpc>
                <a:spcPts val="2772"/>
              </a:lnSpc>
              <a:spcBef>
                <a:spcPct val="0"/>
              </a:spcBef>
            </a:pPr>
            <a:r>
              <a:rPr lang="en-US" sz="2100">
                <a:solidFill>
                  <a:srgbClr val="000000"/>
                </a:solidFill>
                <a:latin typeface="Arimo"/>
              </a:rPr>
              <a:t>SAU KHI HUẤN LUYỆN XONG MÔ HÌNH, CHÚNG TA SẼ TẠO RA MỘT KAFKA TOPIC TÊN LÀ “TESTING" ĐỂ</a:t>
            </a:r>
          </a:p>
          <a:p>
            <a:pPr algn="ctr">
              <a:lnSpc>
                <a:spcPts val="2772"/>
              </a:lnSpc>
              <a:spcBef>
                <a:spcPct val="0"/>
              </a:spcBef>
            </a:pPr>
            <a:r>
              <a:rPr lang="en-US" sz="2100">
                <a:solidFill>
                  <a:srgbClr val="000000"/>
                </a:solidFill>
                <a:latin typeface="Arimo"/>
              </a:rPr>
              <a:t>TRUYỆN NHỮNG DATA STREAM LÊN. Ở ĐÂY NHỮNG DATA STREAM ĐÓ LÀ DỮ LIỆU Ở BỘ DỮ LIỆU</a:t>
            </a:r>
          </a:p>
          <a:p>
            <a:pPr algn="ctr">
              <a:lnSpc>
                <a:spcPts val="2772"/>
              </a:lnSpc>
              <a:spcBef>
                <a:spcPct val="0"/>
              </a:spcBef>
            </a:pPr>
            <a:r>
              <a:rPr lang="en-US" sz="2100">
                <a:solidFill>
                  <a:srgbClr val="000000"/>
                </a:solidFill>
                <a:latin typeface="Arimo"/>
              </a:rPr>
              <a:t>TEST </a:t>
            </a:r>
          </a:p>
          <a:p>
            <a:pPr algn="ctr">
              <a:lnSpc>
                <a:spcPts val="3168"/>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763948" cy="8886667"/>
            <a:chOff x="0" y="0"/>
            <a:chExt cx="7633176" cy="4046391"/>
          </a:xfrm>
        </p:grpSpPr>
        <p:sp>
          <p:nvSpPr>
            <p:cNvPr name="Freeform 4" id="4"/>
            <p:cNvSpPr/>
            <p:nvPr/>
          </p:nvSpPr>
          <p:spPr>
            <a:xfrm flipH="false" flipV="false" rot="0">
              <a:off x="0" y="0"/>
              <a:ext cx="7633176" cy="4046391"/>
            </a:xfrm>
            <a:custGeom>
              <a:avLst/>
              <a:gdLst/>
              <a:ahLst/>
              <a:cxnLst/>
              <a:rect r="r" b="b" t="t" l="l"/>
              <a:pathLst>
                <a:path h="4046391" w="7633176">
                  <a:moveTo>
                    <a:pt x="15702" y="0"/>
                  </a:moveTo>
                  <a:lnTo>
                    <a:pt x="7617474" y="0"/>
                  </a:lnTo>
                  <a:cubicBezTo>
                    <a:pt x="7626146" y="0"/>
                    <a:pt x="7633176" y="7030"/>
                    <a:pt x="7633176" y="15702"/>
                  </a:cubicBezTo>
                  <a:lnTo>
                    <a:pt x="7633176" y="4030690"/>
                  </a:lnTo>
                  <a:cubicBezTo>
                    <a:pt x="7633176" y="4039362"/>
                    <a:pt x="7626146" y="4046391"/>
                    <a:pt x="7617474" y="4046391"/>
                  </a:cubicBezTo>
                  <a:lnTo>
                    <a:pt x="15702" y="4046391"/>
                  </a:lnTo>
                  <a:cubicBezTo>
                    <a:pt x="7030" y="4046391"/>
                    <a:pt x="0" y="4039362"/>
                    <a:pt x="0" y="4030690"/>
                  </a:cubicBezTo>
                  <a:lnTo>
                    <a:pt x="0" y="15702"/>
                  </a:lnTo>
                  <a:cubicBezTo>
                    <a:pt x="0" y="7030"/>
                    <a:pt x="7030" y="0"/>
                    <a:pt x="15702"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7633176" cy="4055916"/>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870266" y="5138552"/>
            <a:ext cx="942784" cy="866265"/>
            <a:chOff x="0" y="0"/>
            <a:chExt cx="884596" cy="812800"/>
          </a:xfrm>
        </p:grpSpPr>
        <p:sp>
          <p:nvSpPr>
            <p:cNvPr name="Freeform 8" id="8"/>
            <p:cNvSpPr/>
            <p:nvPr/>
          </p:nvSpPr>
          <p:spPr>
            <a:xfrm flipH="false" flipV="false" rot="0">
              <a:off x="0" y="27257"/>
              <a:ext cx="864187" cy="758287"/>
            </a:xfrm>
            <a:custGeom>
              <a:avLst/>
              <a:gdLst/>
              <a:ahLst/>
              <a:cxnLst/>
              <a:rect r="r" b="b" t="t" l="l"/>
              <a:pathLst>
                <a:path h="758287" w="864187">
                  <a:moveTo>
                    <a:pt x="849756" y="344303"/>
                  </a:moveTo>
                  <a:lnTo>
                    <a:pt x="513035" y="7583"/>
                  </a:lnTo>
                  <a:cubicBezTo>
                    <a:pt x="507199" y="1746"/>
                    <a:pt x="498421" y="0"/>
                    <a:pt x="490794" y="3159"/>
                  </a:cubicBezTo>
                  <a:cubicBezTo>
                    <a:pt x="483168" y="6317"/>
                    <a:pt x="478196" y="13759"/>
                    <a:pt x="478196" y="22014"/>
                  </a:cubicBezTo>
                  <a:lnTo>
                    <a:pt x="478196" y="126672"/>
                  </a:lnTo>
                  <a:cubicBezTo>
                    <a:pt x="478196" y="139740"/>
                    <a:pt x="473005" y="152272"/>
                    <a:pt x="463765" y="161512"/>
                  </a:cubicBezTo>
                  <a:cubicBezTo>
                    <a:pt x="454525" y="170752"/>
                    <a:pt x="441993" y="175943"/>
                    <a:pt x="428925" y="175943"/>
                  </a:cubicBezTo>
                  <a:lnTo>
                    <a:pt x="49271" y="175943"/>
                  </a:lnTo>
                  <a:cubicBezTo>
                    <a:pt x="36203" y="175943"/>
                    <a:pt x="23671" y="181134"/>
                    <a:pt x="14431" y="190374"/>
                  </a:cubicBezTo>
                  <a:cubicBezTo>
                    <a:pt x="5191" y="199614"/>
                    <a:pt x="0" y="212146"/>
                    <a:pt x="0" y="225214"/>
                  </a:cubicBezTo>
                  <a:lnTo>
                    <a:pt x="0" y="533072"/>
                  </a:lnTo>
                  <a:cubicBezTo>
                    <a:pt x="0" y="546140"/>
                    <a:pt x="5191" y="558672"/>
                    <a:pt x="14431" y="567912"/>
                  </a:cubicBezTo>
                  <a:cubicBezTo>
                    <a:pt x="23671" y="577152"/>
                    <a:pt x="36203" y="582343"/>
                    <a:pt x="49271" y="582343"/>
                  </a:cubicBezTo>
                  <a:lnTo>
                    <a:pt x="428925" y="582343"/>
                  </a:lnTo>
                  <a:cubicBezTo>
                    <a:pt x="456137" y="582343"/>
                    <a:pt x="478196" y="604402"/>
                    <a:pt x="478196" y="631614"/>
                  </a:cubicBezTo>
                  <a:lnTo>
                    <a:pt x="478196" y="736272"/>
                  </a:lnTo>
                  <a:cubicBezTo>
                    <a:pt x="478196" y="744527"/>
                    <a:pt x="483168" y="751969"/>
                    <a:pt x="490794" y="755127"/>
                  </a:cubicBezTo>
                  <a:cubicBezTo>
                    <a:pt x="498421" y="758286"/>
                    <a:pt x="507199" y="756540"/>
                    <a:pt x="513035" y="750703"/>
                  </a:cubicBezTo>
                  <a:lnTo>
                    <a:pt x="849756" y="413983"/>
                  </a:lnTo>
                  <a:cubicBezTo>
                    <a:pt x="858996" y="404743"/>
                    <a:pt x="864187" y="392210"/>
                    <a:pt x="864187" y="379143"/>
                  </a:cubicBezTo>
                  <a:cubicBezTo>
                    <a:pt x="864187" y="366076"/>
                    <a:pt x="858996" y="353543"/>
                    <a:pt x="849756" y="344303"/>
                  </a:cubicBezTo>
                  <a:close/>
                </a:path>
              </a:pathLst>
            </a:custGeom>
            <a:solidFill>
              <a:srgbClr val="FFFFFF"/>
            </a:solidFill>
          </p:spPr>
        </p:sp>
        <p:sp>
          <p:nvSpPr>
            <p:cNvPr name="TextBox 9" id="9"/>
            <p:cNvSpPr txBox="true"/>
            <p:nvPr/>
          </p:nvSpPr>
          <p:spPr>
            <a:xfrm>
              <a:off x="0" y="174625"/>
              <a:ext cx="782996" cy="434975"/>
            </a:xfrm>
            <a:prstGeom prst="rect">
              <a:avLst/>
            </a:prstGeom>
          </p:spPr>
          <p:txBody>
            <a:bodyPr anchor="ctr" rtlCol="false" tIns="50800" lIns="50800" bIns="50800" rIns="50800"/>
            <a:lstStyle/>
            <a:p>
              <a:pPr algn="ctr">
                <a:lnSpc>
                  <a:spcPts val="2111"/>
                </a:lnSpc>
              </a:pPr>
            </a:p>
          </p:txBody>
        </p:sp>
      </p:grpSp>
      <p:sp>
        <p:nvSpPr>
          <p:cNvPr name="Freeform 10" id="10"/>
          <p:cNvSpPr/>
          <p:nvPr/>
        </p:nvSpPr>
        <p:spPr>
          <a:xfrm flipH="false" flipV="false" rot="0">
            <a:off x="3936198" y="3535711"/>
            <a:ext cx="9781720" cy="3129165"/>
          </a:xfrm>
          <a:custGeom>
            <a:avLst/>
            <a:gdLst/>
            <a:ahLst/>
            <a:cxnLst/>
            <a:rect r="r" b="b" t="t" l="l"/>
            <a:pathLst>
              <a:path h="3129165" w="9781720">
                <a:moveTo>
                  <a:pt x="0" y="0"/>
                </a:moveTo>
                <a:lnTo>
                  <a:pt x="9781720" y="0"/>
                </a:lnTo>
                <a:lnTo>
                  <a:pt x="9781720" y="3129165"/>
                </a:lnTo>
                <a:lnTo>
                  <a:pt x="0" y="3129165"/>
                </a:lnTo>
                <a:lnTo>
                  <a:pt x="0" y="0"/>
                </a:lnTo>
                <a:close/>
              </a:path>
            </a:pathLst>
          </a:custGeom>
          <a:blipFill>
            <a:blip r:embed="rId5"/>
            <a:stretch>
              <a:fillRect l="0" t="0" r="0" b="0"/>
            </a:stretch>
          </a:blipFill>
        </p:spPr>
      </p:sp>
      <p:sp>
        <p:nvSpPr>
          <p:cNvPr name="TextBox 11" id="11"/>
          <p:cNvSpPr txBox="true"/>
          <p:nvPr/>
        </p:nvSpPr>
        <p:spPr>
          <a:xfrm rot="0">
            <a:off x="231353" y="1464180"/>
            <a:ext cx="13133178" cy="1645159"/>
          </a:xfrm>
          <a:prstGeom prst="rect">
            <a:avLst/>
          </a:prstGeom>
        </p:spPr>
        <p:txBody>
          <a:bodyPr anchor="t" rtlCol="false" tIns="0" lIns="0" bIns="0" rIns="0">
            <a:spAutoFit/>
          </a:bodyPr>
          <a:lstStyle/>
          <a:p>
            <a:pPr algn="ctr">
              <a:lnSpc>
                <a:spcPts val="4355"/>
              </a:lnSpc>
            </a:pPr>
            <a:r>
              <a:rPr lang="en-US" sz="3299">
                <a:solidFill>
                  <a:srgbClr val="000000"/>
                </a:solidFill>
                <a:latin typeface="Fredoka"/>
              </a:rPr>
              <a:t>REAL-TIME PREDICTION AND EVALUATION</a:t>
            </a:r>
          </a:p>
          <a:p>
            <a:pPr algn="ctr">
              <a:lnSpc>
                <a:spcPts val="4355"/>
              </a:lnSpc>
            </a:pPr>
          </a:p>
          <a:p>
            <a:pPr algn="ctr">
              <a:lnSpc>
                <a:spcPts val="4355"/>
              </a:lnSpc>
              <a:spcBef>
                <a:spcPct val="0"/>
              </a:spcBef>
            </a:pPr>
          </a:p>
        </p:txBody>
      </p:sp>
      <p:sp>
        <p:nvSpPr>
          <p:cNvPr name="TextBox 12" id="12"/>
          <p:cNvSpPr txBox="true"/>
          <p:nvPr/>
        </p:nvSpPr>
        <p:spPr>
          <a:xfrm rot="0">
            <a:off x="-3397722" y="2277235"/>
            <a:ext cx="17848333" cy="682371"/>
          </a:xfrm>
          <a:prstGeom prst="rect">
            <a:avLst/>
          </a:prstGeom>
        </p:spPr>
        <p:txBody>
          <a:bodyPr anchor="t" rtlCol="false" tIns="0" lIns="0" bIns="0" rIns="0">
            <a:spAutoFit/>
          </a:bodyPr>
          <a:lstStyle/>
          <a:p>
            <a:pPr algn="ctr">
              <a:lnSpc>
                <a:spcPts val="2771"/>
              </a:lnSpc>
            </a:pPr>
            <a:r>
              <a:rPr lang="en-US" sz="2099">
                <a:solidFill>
                  <a:srgbClr val="000000"/>
                </a:solidFill>
                <a:latin typeface="Fredoka"/>
              </a:rPr>
              <a:t>KAFKA PRODUCER AND KAFKA CONSUMER</a:t>
            </a:r>
          </a:p>
          <a:p>
            <a:pPr algn="ctr">
              <a:lnSpc>
                <a:spcPts val="2771"/>
              </a:lnSpc>
              <a:spcBef>
                <a:spcPct val="0"/>
              </a:spcBef>
            </a:pPr>
          </a:p>
        </p:txBody>
      </p:sp>
      <p:sp>
        <p:nvSpPr>
          <p:cNvPr name="TextBox 13" id="13"/>
          <p:cNvSpPr txBox="true"/>
          <p:nvPr/>
        </p:nvSpPr>
        <p:spPr>
          <a:xfrm rot="0">
            <a:off x="1617564" y="7198276"/>
            <a:ext cx="6371833" cy="1601724"/>
          </a:xfrm>
          <a:prstGeom prst="rect">
            <a:avLst/>
          </a:prstGeom>
        </p:spPr>
        <p:txBody>
          <a:bodyPr anchor="t" rtlCol="false" tIns="0" lIns="0" bIns="0" rIns="0">
            <a:spAutoFit/>
          </a:bodyPr>
          <a:lstStyle/>
          <a:p>
            <a:pPr algn="ctr">
              <a:lnSpc>
                <a:spcPts val="3168"/>
              </a:lnSpc>
              <a:spcBef>
                <a:spcPct val="0"/>
              </a:spcBef>
            </a:pPr>
            <a:r>
              <a:rPr lang="en-US" sz="2400">
                <a:solidFill>
                  <a:srgbClr val="000000"/>
                </a:solidFill>
                <a:latin typeface="Arimo"/>
              </a:rPr>
              <a:t>KAFKA PRODUCER SẼ NHẬN DỮ LIỆU ĐẦU VÀO VÀ THỨC HIỆN VIỆC TIỀN XỬ LÍ DỮ LIỆU. SAU ĐÓ, NÓ SẼ GỬI DỮ LIỆU ĐÃ QUA XỬ LÍ VÀO TRONG TOPIC</a:t>
            </a:r>
          </a:p>
        </p:txBody>
      </p:sp>
      <p:sp>
        <p:nvSpPr>
          <p:cNvPr name="TextBox 14" id="14"/>
          <p:cNvSpPr txBox="true"/>
          <p:nvPr/>
        </p:nvSpPr>
        <p:spPr>
          <a:xfrm rot="0">
            <a:off x="10887467" y="7055401"/>
            <a:ext cx="6371833" cy="2001774"/>
          </a:xfrm>
          <a:prstGeom prst="rect">
            <a:avLst/>
          </a:prstGeom>
        </p:spPr>
        <p:txBody>
          <a:bodyPr anchor="t" rtlCol="false" tIns="0" lIns="0" bIns="0" rIns="0">
            <a:spAutoFit/>
          </a:bodyPr>
          <a:lstStyle/>
          <a:p>
            <a:pPr algn="ctr">
              <a:lnSpc>
                <a:spcPts val="3168"/>
              </a:lnSpc>
              <a:spcBef>
                <a:spcPct val="0"/>
              </a:spcBef>
            </a:pPr>
            <a:r>
              <a:rPr lang="en-US" sz="2400">
                <a:solidFill>
                  <a:srgbClr val="000000"/>
                </a:solidFill>
                <a:latin typeface="Arimo"/>
              </a:rPr>
              <a:t>KAFKA CONSUMER SẼ NHẬN DỮ LIỆU ĐÃ QUA XỬ LÍ VÀ SẼ ĐƯA VÀO MÔ HÌNH DỰ ĐOÁN GIAN LẬN ĐÃ XÂY DỰNG TRƯỚC ĐÓ . CUỐI CÙNG NÓ SẼ TRẢ RA KẾT QUẢ NHẬN DIỆN GIAN LẬN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796920"/>
            <a:ext cx="16763948" cy="8886667"/>
            <a:chOff x="0" y="0"/>
            <a:chExt cx="7633176" cy="4046391"/>
          </a:xfrm>
        </p:grpSpPr>
        <p:sp>
          <p:nvSpPr>
            <p:cNvPr name="Freeform 4" id="4"/>
            <p:cNvSpPr/>
            <p:nvPr/>
          </p:nvSpPr>
          <p:spPr>
            <a:xfrm flipH="false" flipV="false" rot="0">
              <a:off x="0" y="0"/>
              <a:ext cx="7633176" cy="4046391"/>
            </a:xfrm>
            <a:custGeom>
              <a:avLst/>
              <a:gdLst/>
              <a:ahLst/>
              <a:cxnLst/>
              <a:rect r="r" b="b" t="t" l="l"/>
              <a:pathLst>
                <a:path h="4046391" w="7633176">
                  <a:moveTo>
                    <a:pt x="15702" y="0"/>
                  </a:moveTo>
                  <a:lnTo>
                    <a:pt x="7617474" y="0"/>
                  </a:lnTo>
                  <a:cubicBezTo>
                    <a:pt x="7626146" y="0"/>
                    <a:pt x="7633176" y="7030"/>
                    <a:pt x="7633176" y="15702"/>
                  </a:cubicBezTo>
                  <a:lnTo>
                    <a:pt x="7633176" y="4030690"/>
                  </a:lnTo>
                  <a:cubicBezTo>
                    <a:pt x="7633176" y="4039362"/>
                    <a:pt x="7626146" y="4046391"/>
                    <a:pt x="7617474" y="4046391"/>
                  </a:cubicBezTo>
                  <a:lnTo>
                    <a:pt x="15702" y="4046391"/>
                  </a:lnTo>
                  <a:cubicBezTo>
                    <a:pt x="7030" y="4046391"/>
                    <a:pt x="0" y="4039362"/>
                    <a:pt x="0" y="4030690"/>
                  </a:cubicBezTo>
                  <a:lnTo>
                    <a:pt x="0" y="15702"/>
                  </a:lnTo>
                  <a:cubicBezTo>
                    <a:pt x="0" y="7030"/>
                    <a:pt x="7030" y="0"/>
                    <a:pt x="15702"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7633176" cy="4055916"/>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870266" y="5138552"/>
            <a:ext cx="942784" cy="866265"/>
            <a:chOff x="0" y="0"/>
            <a:chExt cx="884596" cy="812800"/>
          </a:xfrm>
        </p:grpSpPr>
        <p:sp>
          <p:nvSpPr>
            <p:cNvPr name="Freeform 8" id="8"/>
            <p:cNvSpPr/>
            <p:nvPr/>
          </p:nvSpPr>
          <p:spPr>
            <a:xfrm flipH="false" flipV="false" rot="0">
              <a:off x="0" y="27257"/>
              <a:ext cx="864187" cy="758287"/>
            </a:xfrm>
            <a:custGeom>
              <a:avLst/>
              <a:gdLst/>
              <a:ahLst/>
              <a:cxnLst/>
              <a:rect r="r" b="b" t="t" l="l"/>
              <a:pathLst>
                <a:path h="758287" w="864187">
                  <a:moveTo>
                    <a:pt x="849756" y="344303"/>
                  </a:moveTo>
                  <a:lnTo>
                    <a:pt x="513035" y="7583"/>
                  </a:lnTo>
                  <a:cubicBezTo>
                    <a:pt x="507199" y="1746"/>
                    <a:pt x="498421" y="0"/>
                    <a:pt x="490794" y="3159"/>
                  </a:cubicBezTo>
                  <a:cubicBezTo>
                    <a:pt x="483168" y="6317"/>
                    <a:pt x="478196" y="13759"/>
                    <a:pt x="478196" y="22014"/>
                  </a:cubicBezTo>
                  <a:lnTo>
                    <a:pt x="478196" y="126672"/>
                  </a:lnTo>
                  <a:cubicBezTo>
                    <a:pt x="478196" y="139740"/>
                    <a:pt x="473005" y="152272"/>
                    <a:pt x="463765" y="161512"/>
                  </a:cubicBezTo>
                  <a:cubicBezTo>
                    <a:pt x="454525" y="170752"/>
                    <a:pt x="441993" y="175943"/>
                    <a:pt x="428925" y="175943"/>
                  </a:cubicBezTo>
                  <a:lnTo>
                    <a:pt x="49271" y="175943"/>
                  </a:lnTo>
                  <a:cubicBezTo>
                    <a:pt x="36203" y="175943"/>
                    <a:pt x="23671" y="181134"/>
                    <a:pt x="14431" y="190374"/>
                  </a:cubicBezTo>
                  <a:cubicBezTo>
                    <a:pt x="5191" y="199614"/>
                    <a:pt x="0" y="212146"/>
                    <a:pt x="0" y="225214"/>
                  </a:cubicBezTo>
                  <a:lnTo>
                    <a:pt x="0" y="533072"/>
                  </a:lnTo>
                  <a:cubicBezTo>
                    <a:pt x="0" y="546140"/>
                    <a:pt x="5191" y="558672"/>
                    <a:pt x="14431" y="567912"/>
                  </a:cubicBezTo>
                  <a:cubicBezTo>
                    <a:pt x="23671" y="577152"/>
                    <a:pt x="36203" y="582343"/>
                    <a:pt x="49271" y="582343"/>
                  </a:cubicBezTo>
                  <a:lnTo>
                    <a:pt x="428925" y="582343"/>
                  </a:lnTo>
                  <a:cubicBezTo>
                    <a:pt x="456137" y="582343"/>
                    <a:pt x="478196" y="604402"/>
                    <a:pt x="478196" y="631614"/>
                  </a:cubicBezTo>
                  <a:lnTo>
                    <a:pt x="478196" y="736272"/>
                  </a:lnTo>
                  <a:cubicBezTo>
                    <a:pt x="478196" y="744527"/>
                    <a:pt x="483168" y="751969"/>
                    <a:pt x="490794" y="755127"/>
                  </a:cubicBezTo>
                  <a:cubicBezTo>
                    <a:pt x="498421" y="758286"/>
                    <a:pt x="507199" y="756540"/>
                    <a:pt x="513035" y="750703"/>
                  </a:cubicBezTo>
                  <a:lnTo>
                    <a:pt x="849756" y="413983"/>
                  </a:lnTo>
                  <a:cubicBezTo>
                    <a:pt x="858996" y="404743"/>
                    <a:pt x="864187" y="392210"/>
                    <a:pt x="864187" y="379143"/>
                  </a:cubicBezTo>
                  <a:cubicBezTo>
                    <a:pt x="864187" y="366076"/>
                    <a:pt x="858996" y="353543"/>
                    <a:pt x="849756" y="344303"/>
                  </a:cubicBezTo>
                  <a:close/>
                </a:path>
              </a:pathLst>
            </a:custGeom>
            <a:solidFill>
              <a:srgbClr val="FFFFFF"/>
            </a:solidFill>
          </p:spPr>
        </p:sp>
        <p:sp>
          <p:nvSpPr>
            <p:cNvPr name="TextBox 9" id="9"/>
            <p:cNvSpPr txBox="true"/>
            <p:nvPr/>
          </p:nvSpPr>
          <p:spPr>
            <a:xfrm>
              <a:off x="0" y="174625"/>
              <a:ext cx="782996" cy="434975"/>
            </a:xfrm>
            <a:prstGeom prst="rect">
              <a:avLst/>
            </a:prstGeom>
          </p:spPr>
          <p:txBody>
            <a:bodyPr anchor="ctr" rtlCol="false" tIns="50800" lIns="50800" bIns="50800" rIns="50800"/>
            <a:lstStyle/>
            <a:p>
              <a:pPr algn="ctr">
                <a:lnSpc>
                  <a:spcPts val="2111"/>
                </a:lnSpc>
              </a:pPr>
            </a:p>
          </p:txBody>
        </p:sp>
      </p:grpSp>
      <p:sp>
        <p:nvSpPr>
          <p:cNvPr name="Freeform 10" id="10"/>
          <p:cNvSpPr/>
          <p:nvPr/>
        </p:nvSpPr>
        <p:spPr>
          <a:xfrm flipH="false" flipV="false" rot="0">
            <a:off x="2341658" y="2933293"/>
            <a:ext cx="10409106" cy="2262849"/>
          </a:xfrm>
          <a:custGeom>
            <a:avLst/>
            <a:gdLst/>
            <a:ahLst/>
            <a:cxnLst/>
            <a:rect r="r" b="b" t="t" l="l"/>
            <a:pathLst>
              <a:path h="2262849" w="10409106">
                <a:moveTo>
                  <a:pt x="0" y="0"/>
                </a:moveTo>
                <a:lnTo>
                  <a:pt x="10409106" y="0"/>
                </a:lnTo>
                <a:lnTo>
                  <a:pt x="10409106" y="2262849"/>
                </a:lnTo>
                <a:lnTo>
                  <a:pt x="0" y="2262849"/>
                </a:lnTo>
                <a:lnTo>
                  <a:pt x="0" y="0"/>
                </a:lnTo>
                <a:close/>
              </a:path>
            </a:pathLst>
          </a:custGeom>
          <a:blipFill>
            <a:blip r:embed="rId5"/>
            <a:stretch>
              <a:fillRect l="0" t="0" r="0" b="0"/>
            </a:stretch>
          </a:blipFill>
        </p:spPr>
      </p:sp>
      <p:sp>
        <p:nvSpPr>
          <p:cNvPr name="TextBox 11" id="11"/>
          <p:cNvSpPr txBox="true"/>
          <p:nvPr/>
        </p:nvSpPr>
        <p:spPr>
          <a:xfrm rot="0">
            <a:off x="3485546" y="1376257"/>
            <a:ext cx="1876946" cy="1092709"/>
          </a:xfrm>
          <a:prstGeom prst="rect">
            <a:avLst/>
          </a:prstGeom>
        </p:spPr>
        <p:txBody>
          <a:bodyPr anchor="t" rtlCol="false" tIns="0" lIns="0" bIns="0" rIns="0">
            <a:spAutoFit/>
          </a:bodyPr>
          <a:lstStyle/>
          <a:p>
            <a:pPr algn="ctr">
              <a:lnSpc>
                <a:spcPts val="4355"/>
              </a:lnSpc>
            </a:pPr>
            <a:r>
              <a:rPr lang="en-US" sz="3299">
                <a:solidFill>
                  <a:srgbClr val="000000"/>
                </a:solidFill>
                <a:latin typeface="Fredoka"/>
              </a:rPr>
              <a:t>RESULTS</a:t>
            </a:r>
          </a:p>
          <a:p>
            <a:pPr algn="ctr">
              <a:lnSpc>
                <a:spcPts val="4355"/>
              </a:lnSpc>
              <a:spcBef>
                <a:spcPct val="0"/>
              </a:spcBef>
            </a:pPr>
          </a:p>
        </p:txBody>
      </p:sp>
      <p:sp>
        <p:nvSpPr>
          <p:cNvPr name="TextBox 12" id="12"/>
          <p:cNvSpPr txBox="true"/>
          <p:nvPr/>
        </p:nvSpPr>
        <p:spPr>
          <a:xfrm rot="0">
            <a:off x="-3119299" y="2196057"/>
            <a:ext cx="15870063" cy="737235"/>
          </a:xfrm>
          <a:prstGeom prst="rect">
            <a:avLst/>
          </a:prstGeom>
        </p:spPr>
        <p:txBody>
          <a:bodyPr anchor="t" rtlCol="false" tIns="0" lIns="0" bIns="0" rIns="0">
            <a:spAutoFit/>
          </a:bodyPr>
          <a:lstStyle/>
          <a:p>
            <a:pPr algn="ctr">
              <a:lnSpc>
                <a:spcPts val="3168"/>
              </a:lnSpc>
            </a:pPr>
            <a:r>
              <a:rPr lang="en-US" sz="2400">
                <a:solidFill>
                  <a:srgbClr val="000000"/>
                </a:solidFill>
                <a:latin typeface="Fredoka"/>
              </a:rPr>
              <a:t>LOGISTIC REGRESSION </a:t>
            </a:r>
          </a:p>
          <a:p>
            <a:pPr algn="ctr">
              <a:lnSpc>
                <a:spcPts val="2771"/>
              </a:lnSpc>
              <a:spcBef>
                <a:spcPct val="0"/>
              </a:spcBef>
            </a:pPr>
          </a:p>
        </p:txBody>
      </p:sp>
      <p:sp>
        <p:nvSpPr>
          <p:cNvPr name="TextBox 13" id="13"/>
          <p:cNvSpPr txBox="true"/>
          <p:nvPr/>
        </p:nvSpPr>
        <p:spPr>
          <a:xfrm rot="0">
            <a:off x="1908525" y="5221203"/>
            <a:ext cx="15266475" cy="5089993"/>
          </a:xfrm>
          <a:prstGeom prst="rect">
            <a:avLst/>
          </a:prstGeom>
        </p:spPr>
        <p:txBody>
          <a:bodyPr anchor="t" rtlCol="false" tIns="0" lIns="0" bIns="0" rIns="0">
            <a:spAutoFit/>
          </a:bodyPr>
          <a:lstStyle/>
          <a:p>
            <a:pPr algn="ctr">
              <a:lnSpc>
                <a:spcPts val="1904"/>
              </a:lnSpc>
              <a:spcBef>
                <a:spcPct val="0"/>
              </a:spcBef>
            </a:pPr>
          </a:p>
          <a:p>
            <a:pPr>
              <a:lnSpc>
                <a:spcPts val="1904"/>
              </a:lnSpc>
              <a:spcBef>
                <a:spcPct val="0"/>
              </a:spcBef>
            </a:pPr>
          </a:p>
          <a:p>
            <a:pPr>
              <a:lnSpc>
                <a:spcPts val="2772"/>
              </a:lnSpc>
              <a:spcBef>
                <a:spcPct val="0"/>
              </a:spcBef>
            </a:pPr>
            <a:r>
              <a:rPr lang="en-US" sz="2100">
                <a:solidFill>
                  <a:srgbClr val="000000"/>
                </a:solidFill>
                <a:latin typeface="Arimo"/>
              </a:rPr>
              <a:t>HAI MÔ HÌNH LOGISTIC REGRESSION VÀ RANDOM FOREST CÓ ĐIỂM MẠNH VÀ ĐIỂM YẾU KHÁC NHAU. LOGISTIC REGRESSION CÓ TỈ LỆ RECALL CAO NHƯNG PRECISION THẤP HƠN, CÒN RANDOM FOREST CÓ TỈ LỆ RECALL THẤP HƠN NHƯNG PRECISION CAO HƠN. </a:t>
            </a:r>
          </a:p>
          <a:p>
            <a:pPr>
              <a:lnSpc>
                <a:spcPts val="2772"/>
              </a:lnSpc>
              <a:spcBef>
                <a:spcPct val="0"/>
              </a:spcBef>
            </a:pPr>
          </a:p>
          <a:p>
            <a:pPr>
              <a:lnSpc>
                <a:spcPts val="2772"/>
              </a:lnSpc>
              <a:spcBef>
                <a:spcPct val="0"/>
              </a:spcBef>
            </a:pPr>
            <a:r>
              <a:rPr lang="en-US" sz="2100">
                <a:solidFill>
                  <a:srgbClr val="000000"/>
                </a:solidFill>
                <a:latin typeface="Arimo"/>
              </a:rPr>
              <a:t>MÔ HÌNH LOGISTIC REGRESSION SẼ BẮT ĐƯỢC NHIỀU TRƯỜNG HỢP THỰC SỰ GIAN LẬN(98% CÁC TRƯỜNG HỢP THỰC SỰ GIAN LẬN BỊ PHÁT HIỆN, NHỮNG CŨNG SẼ BẮT NHẦM NHIỀU TRƯỜNG HỢP VÔ TỘI, TRONG SỐ NHỮNG TRƯỜNG HỢP MÔ HÌNH BẮT GIAN LẬN CHỈ CÓ 0.2% TRƯỜNG HỢP GIAN LẬN THỰC SỰ.</a:t>
            </a:r>
          </a:p>
          <a:p>
            <a:pPr>
              <a:lnSpc>
                <a:spcPts val="2772"/>
              </a:lnSpc>
              <a:spcBef>
                <a:spcPct val="0"/>
              </a:spcBef>
            </a:pPr>
          </a:p>
          <a:p>
            <a:pPr>
              <a:lnSpc>
                <a:spcPts val="2772"/>
              </a:lnSpc>
              <a:spcBef>
                <a:spcPct val="0"/>
              </a:spcBef>
            </a:pPr>
            <a:r>
              <a:rPr lang="en-US" sz="2100">
                <a:solidFill>
                  <a:srgbClr val="000000"/>
                </a:solidFill>
                <a:latin typeface="Arimo"/>
              </a:rPr>
              <a:t>TỈ LỆ AUC LÀ 80%, CÓ NGHĨA LÀ MÔ HÌNH CÓ KHẢ NĂNG TƯƠNG ĐỐI TỐT TRONG VIỆC PHÂN BIỆT GIỮA CÁC TRƯỜNG HỢP POSITIVE VÀ NEGATIVE Ở NHIỀU MỨC ĐỘ TIN CẬY KHÁC NHAU.</a:t>
            </a:r>
          </a:p>
          <a:p>
            <a:pPr>
              <a:lnSpc>
                <a:spcPts val="2772"/>
              </a:lnSpc>
              <a:spcBef>
                <a:spcPct val="0"/>
              </a:spcBef>
            </a:pPr>
          </a:p>
          <a:p>
            <a:pPr>
              <a:lnSpc>
                <a:spcPts val="1904"/>
              </a:lnSpc>
              <a:spcBef>
                <a:spcPct val="0"/>
              </a:spcBef>
            </a:pPr>
          </a:p>
          <a:p>
            <a:pPr>
              <a:lnSpc>
                <a:spcPts val="2414"/>
              </a:lnSpc>
              <a:spcBef>
                <a:spcPct val="0"/>
              </a:spcBef>
            </a:pPr>
          </a:p>
          <a:p>
            <a:pPr>
              <a:lnSpc>
                <a:spcPts val="2414"/>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128352"/>
            <a:ext cx="16763948" cy="8886667"/>
            <a:chOff x="0" y="0"/>
            <a:chExt cx="7633176" cy="4046391"/>
          </a:xfrm>
        </p:grpSpPr>
        <p:sp>
          <p:nvSpPr>
            <p:cNvPr name="Freeform 4" id="4"/>
            <p:cNvSpPr/>
            <p:nvPr/>
          </p:nvSpPr>
          <p:spPr>
            <a:xfrm flipH="false" flipV="false" rot="0">
              <a:off x="0" y="0"/>
              <a:ext cx="7633176" cy="4046391"/>
            </a:xfrm>
            <a:custGeom>
              <a:avLst/>
              <a:gdLst/>
              <a:ahLst/>
              <a:cxnLst/>
              <a:rect r="r" b="b" t="t" l="l"/>
              <a:pathLst>
                <a:path h="4046391" w="7633176">
                  <a:moveTo>
                    <a:pt x="15702" y="0"/>
                  </a:moveTo>
                  <a:lnTo>
                    <a:pt x="7617474" y="0"/>
                  </a:lnTo>
                  <a:cubicBezTo>
                    <a:pt x="7626146" y="0"/>
                    <a:pt x="7633176" y="7030"/>
                    <a:pt x="7633176" y="15702"/>
                  </a:cubicBezTo>
                  <a:lnTo>
                    <a:pt x="7633176" y="4030690"/>
                  </a:lnTo>
                  <a:cubicBezTo>
                    <a:pt x="7633176" y="4039362"/>
                    <a:pt x="7626146" y="4046391"/>
                    <a:pt x="7617474" y="4046391"/>
                  </a:cubicBezTo>
                  <a:lnTo>
                    <a:pt x="15702" y="4046391"/>
                  </a:lnTo>
                  <a:cubicBezTo>
                    <a:pt x="7030" y="4046391"/>
                    <a:pt x="0" y="4039362"/>
                    <a:pt x="0" y="4030690"/>
                  </a:cubicBezTo>
                  <a:lnTo>
                    <a:pt x="0" y="15702"/>
                  </a:lnTo>
                  <a:cubicBezTo>
                    <a:pt x="0" y="7030"/>
                    <a:pt x="7030" y="0"/>
                    <a:pt x="15702"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7633176" cy="4055916"/>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870266" y="5138552"/>
            <a:ext cx="942784" cy="866265"/>
            <a:chOff x="0" y="0"/>
            <a:chExt cx="884596" cy="812800"/>
          </a:xfrm>
        </p:grpSpPr>
        <p:sp>
          <p:nvSpPr>
            <p:cNvPr name="Freeform 8" id="8"/>
            <p:cNvSpPr/>
            <p:nvPr/>
          </p:nvSpPr>
          <p:spPr>
            <a:xfrm flipH="false" flipV="false" rot="0">
              <a:off x="0" y="27257"/>
              <a:ext cx="864187" cy="758287"/>
            </a:xfrm>
            <a:custGeom>
              <a:avLst/>
              <a:gdLst/>
              <a:ahLst/>
              <a:cxnLst/>
              <a:rect r="r" b="b" t="t" l="l"/>
              <a:pathLst>
                <a:path h="758287" w="864187">
                  <a:moveTo>
                    <a:pt x="849756" y="344303"/>
                  </a:moveTo>
                  <a:lnTo>
                    <a:pt x="513035" y="7583"/>
                  </a:lnTo>
                  <a:cubicBezTo>
                    <a:pt x="507199" y="1746"/>
                    <a:pt x="498421" y="0"/>
                    <a:pt x="490794" y="3159"/>
                  </a:cubicBezTo>
                  <a:cubicBezTo>
                    <a:pt x="483168" y="6317"/>
                    <a:pt x="478196" y="13759"/>
                    <a:pt x="478196" y="22014"/>
                  </a:cubicBezTo>
                  <a:lnTo>
                    <a:pt x="478196" y="126672"/>
                  </a:lnTo>
                  <a:cubicBezTo>
                    <a:pt x="478196" y="139740"/>
                    <a:pt x="473005" y="152272"/>
                    <a:pt x="463765" y="161512"/>
                  </a:cubicBezTo>
                  <a:cubicBezTo>
                    <a:pt x="454525" y="170752"/>
                    <a:pt x="441993" y="175943"/>
                    <a:pt x="428925" y="175943"/>
                  </a:cubicBezTo>
                  <a:lnTo>
                    <a:pt x="49271" y="175943"/>
                  </a:lnTo>
                  <a:cubicBezTo>
                    <a:pt x="36203" y="175943"/>
                    <a:pt x="23671" y="181134"/>
                    <a:pt x="14431" y="190374"/>
                  </a:cubicBezTo>
                  <a:cubicBezTo>
                    <a:pt x="5191" y="199614"/>
                    <a:pt x="0" y="212146"/>
                    <a:pt x="0" y="225214"/>
                  </a:cubicBezTo>
                  <a:lnTo>
                    <a:pt x="0" y="533072"/>
                  </a:lnTo>
                  <a:cubicBezTo>
                    <a:pt x="0" y="546140"/>
                    <a:pt x="5191" y="558672"/>
                    <a:pt x="14431" y="567912"/>
                  </a:cubicBezTo>
                  <a:cubicBezTo>
                    <a:pt x="23671" y="577152"/>
                    <a:pt x="36203" y="582343"/>
                    <a:pt x="49271" y="582343"/>
                  </a:cubicBezTo>
                  <a:lnTo>
                    <a:pt x="428925" y="582343"/>
                  </a:lnTo>
                  <a:cubicBezTo>
                    <a:pt x="456137" y="582343"/>
                    <a:pt x="478196" y="604402"/>
                    <a:pt x="478196" y="631614"/>
                  </a:cubicBezTo>
                  <a:lnTo>
                    <a:pt x="478196" y="736272"/>
                  </a:lnTo>
                  <a:cubicBezTo>
                    <a:pt x="478196" y="744527"/>
                    <a:pt x="483168" y="751969"/>
                    <a:pt x="490794" y="755127"/>
                  </a:cubicBezTo>
                  <a:cubicBezTo>
                    <a:pt x="498421" y="758286"/>
                    <a:pt x="507199" y="756540"/>
                    <a:pt x="513035" y="750703"/>
                  </a:cubicBezTo>
                  <a:lnTo>
                    <a:pt x="849756" y="413983"/>
                  </a:lnTo>
                  <a:cubicBezTo>
                    <a:pt x="858996" y="404743"/>
                    <a:pt x="864187" y="392210"/>
                    <a:pt x="864187" y="379143"/>
                  </a:cubicBezTo>
                  <a:cubicBezTo>
                    <a:pt x="864187" y="366076"/>
                    <a:pt x="858996" y="353543"/>
                    <a:pt x="849756" y="344303"/>
                  </a:cubicBezTo>
                  <a:close/>
                </a:path>
              </a:pathLst>
            </a:custGeom>
            <a:solidFill>
              <a:srgbClr val="FFFFFF"/>
            </a:solidFill>
          </p:spPr>
        </p:sp>
        <p:sp>
          <p:nvSpPr>
            <p:cNvPr name="TextBox 9" id="9"/>
            <p:cNvSpPr txBox="true"/>
            <p:nvPr/>
          </p:nvSpPr>
          <p:spPr>
            <a:xfrm>
              <a:off x="0" y="174625"/>
              <a:ext cx="782996" cy="434975"/>
            </a:xfrm>
            <a:prstGeom prst="rect">
              <a:avLst/>
            </a:prstGeom>
          </p:spPr>
          <p:txBody>
            <a:bodyPr anchor="ctr" rtlCol="false" tIns="50800" lIns="50800" bIns="50800" rIns="50800"/>
            <a:lstStyle/>
            <a:p>
              <a:pPr algn="ctr">
                <a:lnSpc>
                  <a:spcPts val="2111"/>
                </a:lnSpc>
              </a:pPr>
            </a:p>
          </p:txBody>
        </p:sp>
      </p:grpSp>
      <p:sp>
        <p:nvSpPr>
          <p:cNvPr name="Freeform 10" id="10"/>
          <p:cNvSpPr/>
          <p:nvPr/>
        </p:nvSpPr>
        <p:spPr>
          <a:xfrm flipH="false" flipV="false" rot="0">
            <a:off x="2341658" y="2617445"/>
            <a:ext cx="7408925" cy="3425632"/>
          </a:xfrm>
          <a:custGeom>
            <a:avLst/>
            <a:gdLst/>
            <a:ahLst/>
            <a:cxnLst/>
            <a:rect r="r" b="b" t="t" l="l"/>
            <a:pathLst>
              <a:path h="3425632" w="7408925">
                <a:moveTo>
                  <a:pt x="0" y="0"/>
                </a:moveTo>
                <a:lnTo>
                  <a:pt x="7408925" y="0"/>
                </a:lnTo>
                <a:lnTo>
                  <a:pt x="7408925" y="3425632"/>
                </a:lnTo>
                <a:lnTo>
                  <a:pt x="0" y="3425632"/>
                </a:lnTo>
                <a:lnTo>
                  <a:pt x="0" y="0"/>
                </a:lnTo>
                <a:close/>
              </a:path>
            </a:pathLst>
          </a:custGeom>
          <a:blipFill>
            <a:blip r:embed="rId5"/>
            <a:stretch>
              <a:fillRect l="0" t="0" r="0" b="0"/>
            </a:stretch>
          </a:blipFill>
        </p:spPr>
      </p:sp>
      <p:sp>
        <p:nvSpPr>
          <p:cNvPr name="TextBox 11" id="11"/>
          <p:cNvSpPr txBox="true"/>
          <p:nvPr/>
        </p:nvSpPr>
        <p:spPr>
          <a:xfrm rot="0">
            <a:off x="3485546" y="1376257"/>
            <a:ext cx="1876946" cy="1092709"/>
          </a:xfrm>
          <a:prstGeom prst="rect">
            <a:avLst/>
          </a:prstGeom>
        </p:spPr>
        <p:txBody>
          <a:bodyPr anchor="t" rtlCol="false" tIns="0" lIns="0" bIns="0" rIns="0">
            <a:spAutoFit/>
          </a:bodyPr>
          <a:lstStyle/>
          <a:p>
            <a:pPr algn="ctr">
              <a:lnSpc>
                <a:spcPts val="4355"/>
              </a:lnSpc>
            </a:pPr>
            <a:r>
              <a:rPr lang="en-US" sz="3299">
                <a:solidFill>
                  <a:srgbClr val="000000"/>
                </a:solidFill>
                <a:latin typeface="Fredoka"/>
              </a:rPr>
              <a:t>RESULTS</a:t>
            </a:r>
          </a:p>
          <a:p>
            <a:pPr algn="ctr">
              <a:lnSpc>
                <a:spcPts val="4355"/>
              </a:lnSpc>
              <a:spcBef>
                <a:spcPct val="0"/>
              </a:spcBef>
            </a:pPr>
          </a:p>
        </p:txBody>
      </p:sp>
      <p:sp>
        <p:nvSpPr>
          <p:cNvPr name="TextBox 12" id="12"/>
          <p:cNvSpPr txBox="true"/>
          <p:nvPr/>
        </p:nvSpPr>
        <p:spPr>
          <a:xfrm rot="0">
            <a:off x="-3119299" y="2196057"/>
            <a:ext cx="17379409" cy="737235"/>
          </a:xfrm>
          <a:prstGeom prst="rect">
            <a:avLst/>
          </a:prstGeom>
        </p:spPr>
        <p:txBody>
          <a:bodyPr anchor="t" rtlCol="false" tIns="0" lIns="0" bIns="0" rIns="0">
            <a:spAutoFit/>
          </a:bodyPr>
          <a:lstStyle/>
          <a:p>
            <a:pPr algn="ctr">
              <a:lnSpc>
                <a:spcPts val="3168"/>
              </a:lnSpc>
            </a:pPr>
            <a:r>
              <a:rPr lang="en-US" sz="2400">
                <a:solidFill>
                  <a:srgbClr val="000000"/>
                </a:solidFill>
                <a:latin typeface="Fredoka"/>
              </a:rPr>
              <a:t>RANDOM FOREST VÀ GRADIENT BOOSTING</a:t>
            </a:r>
          </a:p>
          <a:p>
            <a:pPr algn="ctr">
              <a:lnSpc>
                <a:spcPts val="2771"/>
              </a:lnSpc>
              <a:spcBef>
                <a:spcPct val="0"/>
              </a:spcBef>
            </a:pPr>
          </a:p>
        </p:txBody>
      </p:sp>
      <p:sp>
        <p:nvSpPr>
          <p:cNvPr name="TextBox 13" id="13"/>
          <p:cNvSpPr txBox="true"/>
          <p:nvPr/>
        </p:nvSpPr>
        <p:spPr>
          <a:xfrm rot="0">
            <a:off x="1908525" y="6024027"/>
            <a:ext cx="15266475" cy="5080468"/>
          </a:xfrm>
          <a:prstGeom prst="rect">
            <a:avLst/>
          </a:prstGeom>
        </p:spPr>
        <p:txBody>
          <a:bodyPr anchor="t" rtlCol="false" tIns="0" lIns="0" bIns="0" rIns="0">
            <a:spAutoFit/>
          </a:bodyPr>
          <a:lstStyle/>
          <a:p>
            <a:pPr>
              <a:lnSpc>
                <a:spcPts val="1904"/>
              </a:lnSpc>
            </a:pPr>
          </a:p>
          <a:p>
            <a:pPr>
              <a:lnSpc>
                <a:spcPts val="2772"/>
              </a:lnSpc>
              <a:spcBef>
                <a:spcPct val="0"/>
              </a:spcBef>
            </a:pPr>
            <a:r>
              <a:rPr lang="en-US" sz="2100">
                <a:solidFill>
                  <a:srgbClr val="000000"/>
                </a:solidFill>
                <a:latin typeface="Arimo"/>
              </a:rPr>
              <a:t>RANDOM FOREST SẼ BẮT ĐƯỢC ÍT TRƯỜNG HỢP GIAN LẬN HƠN LÀ LOGISTIC REGRESSION, CHỈ CÓ 12% CÁC TRƯỜNG HỢP THỰC SỰ GIAN LẬN BỊ BẮT ĐƯỢC. TUY NHIÊN TỈ LỆ BẮT OAN ÍT HƠN. KHI MÔ HÌNH BẮT LỖI GIAN LẬN THÌ SẼ CÓ TỈ LỆ KHOẢNG 1,7% LÀ THỰC SỰ GIAN LẬN.</a:t>
            </a:r>
          </a:p>
          <a:p>
            <a:pPr>
              <a:lnSpc>
                <a:spcPts val="2772"/>
              </a:lnSpc>
              <a:spcBef>
                <a:spcPct val="0"/>
              </a:spcBef>
            </a:pPr>
          </a:p>
          <a:p>
            <a:pPr>
              <a:lnSpc>
                <a:spcPts val="2772"/>
              </a:lnSpc>
              <a:spcBef>
                <a:spcPct val="0"/>
              </a:spcBef>
            </a:pPr>
            <a:r>
              <a:rPr lang="en-US" sz="2100">
                <a:solidFill>
                  <a:srgbClr val="000000"/>
                </a:solidFill>
                <a:latin typeface="Arimo"/>
              </a:rPr>
              <a:t>TỈ LỆ AUC LÀ 65%, CÓ NGHĨA KHẢ NĂNG CỦA MÔ HÌNH RANDOM FOREST TRONG VIỆC PHÂN BIỆT TRƯỜNG HỢP POSITIVE VÀ NEGATIVE KÉM HƠN CỦA LOGISTIC REGRESSION.</a:t>
            </a:r>
          </a:p>
          <a:p>
            <a:pPr>
              <a:lnSpc>
                <a:spcPts val="2772"/>
              </a:lnSpc>
              <a:spcBef>
                <a:spcPct val="0"/>
              </a:spcBef>
            </a:pPr>
          </a:p>
          <a:p>
            <a:pPr>
              <a:lnSpc>
                <a:spcPts val="2772"/>
              </a:lnSpc>
              <a:spcBef>
                <a:spcPct val="0"/>
              </a:spcBef>
            </a:pPr>
            <a:r>
              <a:rPr lang="en-US" sz="2100">
                <a:solidFill>
                  <a:srgbClr val="000000"/>
                </a:solidFill>
                <a:latin typeface="Arimo"/>
              </a:rPr>
              <a:t>MÔ HÌNH GRADIENT BOOSTING CLASSIFIER CÓ ĐIỂM ĐÁNH GIÁ QUÁ KÉM NÊN CHÚNG TA SẼ KHÔNG BÀN NHIỀU Ở ĐÂY.</a:t>
            </a:r>
          </a:p>
          <a:p>
            <a:pPr>
              <a:lnSpc>
                <a:spcPts val="2414"/>
              </a:lnSpc>
              <a:spcBef>
                <a:spcPct val="0"/>
              </a:spcBef>
            </a:pPr>
          </a:p>
          <a:p>
            <a:pPr>
              <a:lnSpc>
                <a:spcPts val="2414"/>
              </a:lnSpc>
              <a:spcBef>
                <a:spcPct val="0"/>
              </a:spcBef>
            </a:pPr>
          </a:p>
          <a:p>
            <a:pPr>
              <a:lnSpc>
                <a:spcPts val="2414"/>
              </a:lnSpc>
              <a:spcBef>
                <a:spcPct val="0"/>
              </a:spcBef>
            </a:pPr>
          </a:p>
          <a:p>
            <a:pPr>
              <a:lnSpc>
                <a:spcPts val="1904"/>
              </a:lnSpc>
              <a:spcBef>
                <a:spcPct val="0"/>
              </a:spcBef>
            </a:pPr>
          </a:p>
          <a:p>
            <a:pPr>
              <a:lnSpc>
                <a:spcPts val="2414"/>
              </a:lnSpc>
              <a:spcBef>
                <a:spcPct val="0"/>
              </a:spcBef>
            </a:pPr>
          </a:p>
          <a:p>
            <a:pPr>
              <a:lnSpc>
                <a:spcPts val="2414"/>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028700"/>
            <a:ext cx="16763948" cy="8886667"/>
            <a:chOff x="0" y="0"/>
            <a:chExt cx="7633176" cy="4046391"/>
          </a:xfrm>
        </p:grpSpPr>
        <p:sp>
          <p:nvSpPr>
            <p:cNvPr name="Freeform 4" id="4"/>
            <p:cNvSpPr/>
            <p:nvPr/>
          </p:nvSpPr>
          <p:spPr>
            <a:xfrm flipH="false" flipV="false" rot="0">
              <a:off x="0" y="0"/>
              <a:ext cx="7633176" cy="4046391"/>
            </a:xfrm>
            <a:custGeom>
              <a:avLst/>
              <a:gdLst/>
              <a:ahLst/>
              <a:cxnLst/>
              <a:rect r="r" b="b" t="t" l="l"/>
              <a:pathLst>
                <a:path h="4046391" w="7633176">
                  <a:moveTo>
                    <a:pt x="15702" y="0"/>
                  </a:moveTo>
                  <a:lnTo>
                    <a:pt x="7617474" y="0"/>
                  </a:lnTo>
                  <a:cubicBezTo>
                    <a:pt x="7626146" y="0"/>
                    <a:pt x="7633176" y="7030"/>
                    <a:pt x="7633176" y="15702"/>
                  </a:cubicBezTo>
                  <a:lnTo>
                    <a:pt x="7633176" y="4030690"/>
                  </a:lnTo>
                  <a:cubicBezTo>
                    <a:pt x="7633176" y="4039362"/>
                    <a:pt x="7626146" y="4046391"/>
                    <a:pt x="7617474" y="4046391"/>
                  </a:cubicBezTo>
                  <a:lnTo>
                    <a:pt x="15702" y="4046391"/>
                  </a:lnTo>
                  <a:cubicBezTo>
                    <a:pt x="7030" y="4046391"/>
                    <a:pt x="0" y="4039362"/>
                    <a:pt x="0" y="4030690"/>
                  </a:cubicBezTo>
                  <a:lnTo>
                    <a:pt x="0" y="15702"/>
                  </a:lnTo>
                  <a:cubicBezTo>
                    <a:pt x="0" y="7030"/>
                    <a:pt x="7030" y="0"/>
                    <a:pt x="15702"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7633176" cy="4055916"/>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870266" y="5138552"/>
            <a:ext cx="942784" cy="866265"/>
            <a:chOff x="0" y="0"/>
            <a:chExt cx="884596" cy="812800"/>
          </a:xfrm>
        </p:grpSpPr>
        <p:sp>
          <p:nvSpPr>
            <p:cNvPr name="Freeform 8" id="8"/>
            <p:cNvSpPr/>
            <p:nvPr/>
          </p:nvSpPr>
          <p:spPr>
            <a:xfrm flipH="false" flipV="false" rot="0">
              <a:off x="0" y="27257"/>
              <a:ext cx="864187" cy="758287"/>
            </a:xfrm>
            <a:custGeom>
              <a:avLst/>
              <a:gdLst/>
              <a:ahLst/>
              <a:cxnLst/>
              <a:rect r="r" b="b" t="t" l="l"/>
              <a:pathLst>
                <a:path h="758287" w="864187">
                  <a:moveTo>
                    <a:pt x="849756" y="344303"/>
                  </a:moveTo>
                  <a:lnTo>
                    <a:pt x="513035" y="7583"/>
                  </a:lnTo>
                  <a:cubicBezTo>
                    <a:pt x="507199" y="1746"/>
                    <a:pt x="498421" y="0"/>
                    <a:pt x="490794" y="3159"/>
                  </a:cubicBezTo>
                  <a:cubicBezTo>
                    <a:pt x="483168" y="6317"/>
                    <a:pt x="478196" y="13759"/>
                    <a:pt x="478196" y="22014"/>
                  </a:cubicBezTo>
                  <a:lnTo>
                    <a:pt x="478196" y="126672"/>
                  </a:lnTo>
                  <a:cubicBezTo>
                    <a:pt x="478196" y="139740"/>
                    <a:pt x="473005" y="152272"/>
                    <a:pt x="463765" y="161512"/>
                  </a:cubicBezTo>
                  <a:cubicBezTo>
                    <a:pt x="454525" y="170752"/>
                    <a:pt x="441993" y="175943"/>
                    <a:pt x="428925" y="175943"/>
                  </a:cubicBezTo>
                  <a:lnTo>
                    <a:pt x="49271" y="175943"/>
                  </a:lnTo>
                  <a:cubicBezTo>
                    <a:pt x="36203" y="175943"/>
                    <a:pt x="23671" y="181134"/>
                    <a:pt x="14431" y="190374"/>
                  </a:cubicBezTo>
                  <a:cubicBezTo>
                    <a:pt x="5191" y="199614"/>
                    <a:pt x="0" y="212146"/>
                    <a:pt x="0" y="225214"/>
                  </a:cubicBezTo>
                  <a:lnTo>
                    <a:pt x="0" y="533072"/>
                  </a:lnTo>
                  <a:cubicBezTo>
                    <a:pt x="0" y="546140"/>
                    <a:pt x="5191" y="558672"/>
                    <a:pt x="14431" y="567912"/>
                  </a:cubicBezTo>
                  <a:cubicBezTo>
                    <a:pt x="23671" y="577152"/>
                    <a:pt x="36203" y="582343"/>
                    <a:pt x="49271" y="582343"/>
                  </a:cubicBezTo>
                  <a:lnTo>
                    <a:pt x="428925" y="582343"/>
                  </a:lnTo>
                  <a:cubicBezTo>
                    <a:pt x="456137" y="582343"/>
                    <a:pt x="478196" y="604402"/>
                    <a:pt x="478196" y="631614"/>
                  </a:cubicBezTo>
                  <a:lnTo>
                    <a:pt x="478196" y="736272"/>
                  </a:lnTo>
                  <a:cubicBezTo>
                    <a:pt x="478196" y="744527"/>
                    <a:pt x="483168" y="751969"/>
                    <a:pt x="490794" y="755127"/>
                  </a:cubicBezTo>
                  <a:cubicBezTo>
                    <a:pt x="498421" y="758286"/>
                    <a:pt x="507199" y="756540"/>
                    <a:pt x="513035" y="750703"/>
                  </a:cubicBezTo>
                  <a:lnTo>
                    <a:pt x="849756" y="413983"/>
                  </a:lnTo>
                  <a:cubicBezTo>
                    <a:pt x="858996" y="404743"/>
                    <a:pt x="864187" y="392210"/>
                    <a:pt x="864187" y="379143"/>
                  </a:cubicBezTo>
                  <a:cubicBezTo>
                    <a:pt x="864187" y="366076"/>
                    <a:pt x="858996" y="353543"/>
                    <a:pt x="849756" y="344303"/>
                  </a:cubicBezTo>
                  <a:close/>
                </a:path>
              </a:pathLst>
            </a:custGeom>
            <a:solidFill>
              <a:srgbClr val="FFFFFF"/>
            </a:solidFill>
          </p:spPr>
        </p:sp>
        <p:sp>
          <p:nvSpPr>
            <p:cNvPr name="TextBox 9" id="9"/>
            <p:cNvSpPr txBox="true"/>
            <p:nvPr/>
          </p:nvSpPr>
          <p:spPr>
            <a:xfrm>
              <a:off x="0" y="174625"/>
              <a:ext cx="782996" cy="434975"/>
            </a:xfrm>
            <a:prstGeom prst="rect">
              <a:avLst/>
            </a:prstGeom>
          </p:spPr>
          <p:txBody>
            <a:bodyPr anchor="ctr" rtlCol="false" tIns="50800" lIns="50800" bIns="50800" rIns="50800"/>
            <a:lstStyle/>
            <a:p>
              <a:pPr algn="ctr">
                <a:lnSpc>
                  <a:spcPts val="2111"/>
                </a:lnSpc>
              </a:pPr>
            </a:p>
          </p:txBody>
        </p:sp>
      </p:grpSp>
      <p:sp>
        <p:nvSpPr>
          <p:cNvPr name="Freeform 10" id="10"/>
          <p:cNvSpPr/>
          <p:nvPr/>
        </p:nvSpPr>
        <p:spPr>
          <a:xfrm flipH="false" flipV="false" rot="0">
            <a:off x="7085761" y="2138608"/>
            <a:ext cx="9091043" cy="2837199"/>
          </a:xfrm>
          <a:custGeom>
            <a:avLst/>
            <a:gdLst/>
            <a:ahLst/>
            <a:cxnLst/>
            <a:rect r="r" b="b" t="t" l="l"/>
            <a:pathLst>
              <a:path h="2837199" w="9091043">
                <a:moveTo>
                  <a:pt x="0" y="0"/>
                </a:moveTo>
                <a:lnTo>
                  <a:pt x="9091043" y="0"/>
                </a:lnTo>
                <a:lnTo>
                  <a:pt x="9091043" y="2837199"/>
                </a:lnTo>
                <a:lnTo>
                  <a:pt x="0" y="2837199"/>
                </a:lnTo>
                <a:lnTo>
                  <a:pt x="0" y="0"/>
                </a:lnTo>
                <a:close/>
              </a:path>
            </a:pathLst>
          </a:custGeom>
          <a:blipFill>
            <a:blip r:embed="rId5"/>
            <a:stretch>
              <a:fillRect l="0" t="-28058" r="0" b="-28058"/>
            </a:stretch>
          </a:blipFill>
        </p:spPr>
      </p:sp>
      <p:sp>
        <p:nvSpPr>
          <p:cNvPr name="TextBox 11" id="11"/>
          <p:cNvSpPr txBox="true"/>
          <p:nvPr/>
        </p:nvSpPr>
        <p:spPr>
          <a:xfrm rot="0">
            <a:off x="2910371" y="1464180"/>
            <a:ext cx="3554834" cy="1645159"/>
          </a:xfrm>
          <a:prstGeom prst="rect">
            <a:avLst/>
          </a:prstGeom>
        </p:spPr>
        <p:txBody>
          <a:bodyPr anchor="t" rtlCol="false" tIns="0" lIns="0" bIns="0" rIns="0">
            <a:spAutoFit/>
          </a:bodyPr>
          <a:lstStyle/>
          <a:p>
            <a:pPr algn="ctr">
              <a:lnSpc>
                <a:spcPts val="4355"/>
              </a:lnSpc>
            </a:pPr>
            <a:r>
              <a:rPr lang="en-US" sz="3299">
                <a:solidFill>
                  <a:srgbClr val="000000"/>
                </a:solidFill>
                <a:latin typeface="Fredoka Bold"/>
              </a:rPr>
              <a:t>DATA MODELING</a:t>
            </a:r>
          </a:p>
          <a:p>
            <a:pPr algn="ctr">
              <a:lnSpc>
                <a:spcPts val="4355"/>
              </a:lnSpc>
            </a:pPr>
          </a:p>
          <a:p>
            <a:pPr algn="ctr">
              <a:lnSpc>
                <a:spcPts val="4355"/>
              </a:lnSpc>
              <a:spcBef>
                <a:spcPct val="0"/>
              </a:spcBef>
            </a:pPr>
          </a:p>
        </p:txBody>
      </p:sp>
      <p:sp>
        <p:nvSpPr>
          <p:cNvPr name="TextBox 12" id="12"/>
          <p:cNvSpPr txBox="true"/>
          <p:nvPr/>
        </p:nvSpPr>
        <p:spPr>
          <a:xfrm rot="0">
            <a:off x="-2697724" y="2223489"/>
            <a:ext cx="12968602" cy="682371"/>
          </a:xfrm>
          <a:prstGeom prst="rect">
            <a:avLst/>
          </a:prstGeom>
        </p:spPr>
        <p:txBody>
          <a:bodyPr anchor="t" rtlCol="false" tIns="0" lIns="0" bIns="0" rIns="0">
            <a:spAutoFit/>
          </a:bodyPr>
          <a:lstStyle/>
          <a:p>
            <a:pPr algn="ctr">
              <a:lnSpc>
                <a:spcPts val="2771"/>
              </a:lnSpc>
            </a:pPr>
            <a:r>
              <a:rPr lang="en-US" sz="2099">
                <a:solidFill>
                  <a:srgbClr val="000000"/>
                </a:solidFill>
                <a:latin typeface="Fredoka"/>
              </a:rPr>
              <a:t>CONCLUSION</a:t>
            </a:r>
          </a:p>
          <a:p>
            <a:pPr algn="ctr">
              <a:lnSpc>
                <a:spcPts val="2771"/>
              </a:lnSpc>
              <a:spcBef>
                <a:spcPct val="0"/>
              </a:spcBef>
            </a:pPr>
          </a:p>
        </p:txBody>
      </p:sp>
      <p:sp>
        <p:nvSpPr>
          <p:cNvPr name="TextBox 13" id="13"/>
          <p:cNvSpPr txBox="true"/>
          <p:nvPr/>
        </p:nvSpPr>
        <p:spPr>
          <a:xfrm rot="0">
            <a:off x="2040410" y="4167756"/>
            <a:ext cx="15025711" cy="5747611"/>
          </a:xfrm>
          <a:prstGeom prst="rect">
            <a:avLst/>
          </a:prstGeom>
        </p:spPr>
        <p:txBody>
          <a:bodyPr anchor="t" rtlCol="false" tIns="0" lIns="0" bIns="0" rIns="0">
            <a:spAutoFit/>
          </a:bodyPr>
          <a:lstStyle/>
          <a:p>
            <a:pPr algn="ctr">
              <a:lnSpc>
                <a:spcPts val="1874"/>
              </a:lnSpc>
              <a:spcBef>
                <a:spcPct val="0"/>
              </a:spcBef>
            </a:pPr>
          </a:p>
          <a:p>
            <a:pPr>
              <a:lnSpc>
                <a:spcPts val="1874"/>
              </a:lnSpc>
              <a:spcBef>
                <a:spcPct val="0"/>
              </a:spcBef>
            </a:pPr>
          </a:p>
          <a:p>
            <a:pPr>
              <a:lnSpc>
                <a:spcPts val="2376"/>
              </a:lnSpc>
              <a:spcBef>
                <a:spcPct val="0"/>
              </a:spcBef>
            </a:pPr>
          </a:p>
          <a:p>
            <a:pPr>
              <a:lnSpc>
                <a:spcPts val="2376"/>
              </a:lnSpc>
              <a:spcBef>
                <a:spcPct val="0"/>
              </a:spcBef>
            </a:pPr>
          </a:p>
          <a:p>
            <a:pPr>
              <a:lnSpc>
                <a:spcPts val="2772"/>
              </a:lnSpc>
              <a:spcBef>
                <a:spcPct val="0"/>
              </a:spcBef>
            </a:pPr>
            <a:r>
              <a:rPr lang="en-US" sz="2100">
                <a:solidFill>
                  <a:srgbClr val="000000"/>
                </a:solidFill>
                <a:latin typeface="Arimo"/>
              </a:rPr>
              <a:t>CẢ HAI MÔ HÌNH LOGISTIC REGRESSION VÀ RANDOM FOREST ĐỀU CÓ TỈ LỆ PRECISION KHÁ KÉM, CÓ NGHĨA LÀ KHI MÔ HÌNH PHÁT HIỆN RA TRƯỜNG HỢP GIAN LẬN THÌ DỰ ĐOÁN ĐÓ SẼ KHÔNG THỰC SỰ QUÁ ĐÁNG TIN, NHƯ VẬY SẼ GÂY PHIỀN HÀ CHO NHIỀU NHÀ CUNG CẤP LÀM VIỆC THEO ĐÚNG PHÁP LUẬT. NHƯ VẬY CHÚNG TA CHƯA THỰC SỰ THÀNH CÔNG TRONG BÀI TOÁN NÀY.</a:t>
            </a:r>
          </a:p>
          <a:p>
            <a:pPr>
              <a:lnSpc>
                <a:spcPts val="2772"/>
              </a:lnSpc>
              <a:spcBef>
                <a:spcPct val="0"/>
              </a:spcBef>
            </a:pPr>
          </a:p>
          <a:p>
            <a:pPr>
              <a:lnSpc>
                <a:spcPts val="2772"/>
              </a:lnSpc>
              <a:spcBef>
                <a:spcPct val="0"/>
              </a:spcBef>
            </a:pPr>
            <a:r>
              <a:rPr lang="en-US" sz="2100">
                <a:solidFill>
                  <a:srgbClr val="000000"/>
                </a:solidFill>
                <a:latin typeface="Arimo"/>
              </a:rPr>
              <a:t>NHỮNG MÔ HÌNH MACHINE LEARNING VỀ PHÁT HIỆN GIAN LẬN TRONG LĨNH VỰC CHĂM SÓC SỨC KHOẺ NÊN ĐƯỢC CÂN NHẮC KỸ TRƯỚC KHI ĐƯA VÀO ÁP DỤNG QUY MÔ LỚN, VÀ NÊN ĐƯỢC ÁP DỤNG KÈM THÊM NHỮNG BIỆN PHÁP KIỂM TRA KHÁC NHẰM PHÁT HIỆN VÀ THEO DÕI TRƯỜNG HỢP GIAN LẬN. </a:t>
            </a:r>
          </a:p>
          <a:p>
            <a:pPr>
              <a:lnSpc>
                <a:spcPts val="2772"/>
              </a:lnSpc>
              <a:spcBef>
                <a:spcPct val="0"/>
              </a:spcBef>
            </a:pPr>
          </a:p>
          <a:p>
            <a:pPr>
              <a:lnSpc>
                <a:spcPts val="2772"/>
              </a:lnSpc>
              <a:spcBef>
                <a:spcPct val="0"/>
              </a:spcBef>
            </a:pPr>
            <a:r>
              <a:rPr lang="en-US" sz="2100">
                <a:solidFill>
                  <a:srgbClr val="000000"/>
                </a:solidFill>
                <a:latin typeface="Arimo"/>
              </a:rPr>
              <a:t>KẾT QUẢ NHẬN DIỆN GIAN LẬN TUY CHƯA THỰC SỰ TỐT NHƯNG NÓ SẼ LÀ MỘT CÔNG CỤ TỐT TRONG VIỆC HỖ TRỢ VIỆC PHÒNG CHỐNG CÁC GIAN LẬN TÀI CHÍNH TRONG Y TẾ NHƯ GIẢM NHÂN LỰC ĐIỀU TRA, KHOANH VÙNG NHỮNG ĐỐI TƯỢNG CÓ KHẢ NĂNG GIAN LẬN CAO. </a:t>
            </a:r>
          </a:p>
          <a:p>
            <a:pPr>
              <a:lnSpc>
                <a:spcPts val="2376"/>
              </a:lnSpc>
              <a:spcBef>
                <a:spcPct val="0"/>
              </a:spcBef>
            </a:pPr>
          </a:p>
          <a:p>
            <a:pPr>
              <a:lnSpc>
                <a:spcPts val="2376"/>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697693" y="2218670"/>
            <a:ext cx="10896012" cy="6728287"/>
          </a:xfrm>
          <a:custGeom>
            <a:avLst/>
            <a:gdLst/>
            <a:ahLst/>
            <a:cxnLst/>
            <a:rect r="r" b="b" t="t" l="l"/>
            <a:pathLst>
              <a:path h="6728287" w="10896012">
                <a:moveTo>
                  <a:pt x="0" y="0"/>
                </a:moveTo>
                <a:lnTo>
                  <a:pt x="10896012" y="0"/>
                </a:lnTo>
                <a:lnTo>
                  <a:pt x="10896012" y="6728287"/>
                </a:lnTo>
                <a:lnTo>
                  <a:pt x="0" y="67282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160180" y="3377760"/>
            <a:ext cx="9952531" cy="2481861"/>
          </a:xfrm>
          <a:prstGeom prst="rect">
            <a:avLst/>
          </a:prstGeom>
        </p:spPr>
        <p:txBody>
          <a:bodyPr anchor="t" rtlCol="false" tIns="0" lIns="0" bIns="0" rIns="0">
            <a:spAutoFit/>
          </a:bodyPr>
          <a:lstStyle/>
          <a:p>
            <a:pPr algn="ctr" marL="0" indent="0" lvl="0">
              <a:lnSpc>
                <a:spcPts val="20152"/>
              </a:lnSpc>
              <a:spcBef>
                <a:spcPct val="0"/>
              </a:spcBef>
            </a:pPr>
            <a:r>
              <a:rPr lang="en-US" sz="14394">
                <a:solidFill>
                  <a:srgbClr val="000000"/>
                </a:solidFill>
                <a:latin typeface="Repo Bold Bold"/>
              </a:rPr>
              <a:t>Thank you</a:t>
            </a:r>
          </a:p>
        </p:txBody>
      </p:sp>
      <p:grpSp>
        <p:nvGrpSpPr>
          <p:cNvPr name="Group 5" id="5"/>
          <p:cNvGrpSpPr/>
          <p:nvPr/>
        </p:nvGrpSpPr>
        <p:grpSpPr>
          <a:xfrm rot="0">
            <a:off x="6334898" y="6304487"/>
            <a:ext cx="5601010" cy="1143246"/>
            <a:chOff x="0" y="0"/>
            <a:chExt cx="2550324" cy="520558"/>
          </a:xfrm>
        </p:grpSpPr>
        <p:sp>
          <p:nvSpPr>
            <p:cNvPr name="Freeform 6" id="6"/>
            <p:cNvSpPr/>
            <p:nvPr/>
          </p:nvSpPr>
          <p:spPr>
            <a:xfrm flipH="false" flipV="false" rot="0">
              <a:off x="0" y="0"/>
              <a:ext cx="2550324" cy="520558"/>
            </a:xfrm>
            <a:custGeom>
              <a:avLst/>
              <a:gdLst/>
              <a:ahLst/>
              <a:cxnLst/>
              <a:rect r="r" b="b" t="t" l="l"/>
              <a:pathLst>
                <a:path h="520558" w="2550324">
                  <a:moveTo>
                    <a:pt x="46996" y="0"/>
                  </a:moveTo>
                  <a:lnTo>
                    <a:pt x="2503328" y="0"/>
                  </a:lnTo>
                  <a:cubicBezTo>
                    <a:pt x="2515792" y="0"/>
                    <a:pt x="2527746" y="4951"/>
                    <a:pt x="2536559" y="13765"/>
                  </a:cubicBezTo>
                  <a:cubicBezTo>
                    <a:pt x="2545373" y="22578"/>
                    <a:pt x="2550324" y="34532"/>
                    <a:pt x="2550324" y="46996"/>
                  </a:cubicBezTo>
                  <a:lnTo>
                    <a:pt x="2550324" y="473562"/>
                  </a:lnTo>
                  <a:cubicBezTo>
                    <a:pt x="2550324" y="499517"/>
                    <a:pt x="2529283" y="520558"/>
                    <a:pt x="2503328" y="520558"/>
                  </a:cubicBezTo>
                  <a:lnTo>
                    <a:pt x="46996" y="520558"/>
                  </a:lnTo>
                  <a:cubicBezTo>
                    <a:pt x="21041" y="520558"/>
                    <a:pt x="0" y="499517"/>
                    <a:pt x="0" y="473562"/>
                  </a:cubicBezTo>
                  <a:lnTo>
                    <a:pt x="0" y="46996"/>
                  </a:lnTo>
                  <a:cubicBezTo>
                    <a:pt x="0" y="21041"/>
                    <a:pt x="21041" y="0"/>
                    <a:pt x="46996" y="0"/>
                  </a:cubicBezTo>
                  <a:close/>
                </a:path>
              </a:pathLst>
            </a:custGeom>
            <a:solidFill>
              <a:srgbClr val="FFFEF7"/>
            </a:solidFill>
            <a:ln w="47625" cap="rnd">
              <a:solidFill>
                <a:srgbClr val="000000"/>
              </a:solidFill>
              <a:prstDash val="solid"/>
              <a:round/>
            </a:ln>
          </p:spPr>
        </p:sp>
        <p:sp>
          <p:nvSpPr>
            <p:cNvPr name="TextBox 7" id="7"/>
            <p:cNvSpPr txBox="true"/>
            <p:nvPr/>
          </p:nvSpPr>
          <p:spPr>
            <a:xfrm>
              <a:off x="0" y="-9525"/>
              <a:ext cx="2550324" cy="530083"/>
            </a:xfrm>
            <a:prstGeom prst="rect">
              <a:avLst/>
            </a:prstGeom>
          </p:spPr>
          <p:txBody>
            <a:bodyPr anchor="ctr" rtlCol="false" tIns="0" lIns="0" bIns="0" rIns="0"/>
            <a:lstStyle/>
            <a:p>
              <a:pPr algn="ctr" marL="0" indent="0" lvl="0">
                <a:lnSpc>
                  <a:spcPts val="700"/>
                </a:lnSpc>
                <a:spcBef>
                  <a:spcPct val="0"/>
                </a:spcBef>
              </a:pPr>
            </a:p>
          </p:txBody>
        </p:sp>
      </p:grpSp>
      <p:sp>
        <p:nvSpPr>
          <p:cNvPr name="Freeform 8" id="8"/>
          <p:cNvSpPr/>
          <p:nvPr/>
        </p:nvSpPr>
        <p:spPr>
          <a:xfrm flipH="false" flipV="false" rot="-1244255">
            <a:off x="12212738" y="6763050"/>
            <a:ext cx="1064640" cy="1758415"/>
          </a:xfrm>
          <a:custGeom>
            <a:avLst/>
            <a:gdLst/>
            <a:ahLst/>
            <a:cxnLst/>
            <a:rect r="r" b="b" t="t" l="l"/>
            <a:pathLst>
              <a:path h="1758415" w="1064640">
                <a:moveTo>
                  <a:pt x="0" y="0"/>
                </a:moveTo>
                <a:lnTo>
                  <a:pt x="1064640" y="0"/>
                </a:lnTo>
                <a:lnTo>
                  <a:pt x="1064640" y="1758415"/>
                </a:lnTo>
                <a:lnTo>
                  <a:pt x="0" y="17584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4727055" y="5729877"/>
            <a:ext cx="4609198" cy="6434160"/>
          </a:xfrm>
          <a:custGeom>
            <a:avLst/>
            <a:gdLst/>
            <a:ahLst/>
            <a:cxnLst/>
            <a:rect r="r" b="b" t="t" l="l"/>
            <a:pathLst>
              <a:path h="6434160" w="4609198">
                <a:moveTo>
                  <a:pt x="0" y="0"/>
                </a:moveTo>
                <a:lnTo>
                  <a:pt x="4609198" y="0"/>
                </a:lnTo>
                <a:lnTo>
                  <a:pt x="4609198" y="6434160"/>
                </a:lnTo>
                <a:lnTo>
                  <a:pt x="0" y="64341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1757656">
            <a:off x="-2268026" y="-422948"/>
            <a:ext cx="8967709" cy="2903296"/>
          </a:xfrm>
          <a:custGeom>
            <a:avLst/>
            <a:gdLst/>
            <a:ahLst/>
            <a:cxnLst/>
            <a:rect r="r" b="b" t="t" l="l"/>
            <a:pathLst>
              <a:path h="2903296" w="8967709">
                <a:moveTo>
                  <a:pt x="0" y="0"/>
                </a:moveTo>
                <a:lnTo>
                  <a:pt x="8967709" y="0"/>
                </a:lnTo>
                <a:lnTo>
                  <a:pt x="8967709" y="2903296"/>
                </a:lnTo>
                <a:lnTo>
                  <a:pt x="0" y="29032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578623" y="2815166"/>
            <a:ext cx="12283179" cy="8017566"/>
          </a:xfrm>
          <a:custGeom>
            <a:avLst/>
            <a:gdLst/>
            <a:ahLst/>
            <a:cxnLst/>
            <a:rect r="r" b="b" t="t" l="l"/>
            <a:pathLst>
              <a:path h="8017566" w="12283179">
                <a:moveTo>
                  <a:pt x="0" y="0"/>
                </a:moveTo>
                <a:lnTo>
                  <a:pt x="12283180" y="0"/>
                </a:lnTo>
                <a:lnTo>
                  <a:pt x="12283180"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979872" y="7218468"/>
            <a:ext cx="4616256" cy="4490358"/>
          </a:xfrm>
          <a:custGeom>
            <a:avLst/>
            <a:gdLst/>
            <a:ahLst/>
            <a:cxnLst/>
            <a:rect r="r" b="b" t="t" l="l"/>
            <a:pathLst>
              <a:path h="4490358" w="4616256">
                <a:moveTo>
                  <a:pt x="0" y="0"/>
                </a:moveTo>
                <a:lnTo>
                  <a:pt x="4616256" y="0"/>
                </a:lnTo>
                <a:lnTo>
                  <a:pt x="4616256" y="4490358"/>
                </a:lnTo>
                <a:lnTo>
                  <a:pt x="0" y="4490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769239" y="1028700"/>
            <a:ext cx="9043516" cy="8229600"/>
          </a:xfrm>
          <a:custGeom>
            <a:avLst/>
            <a:gdLst/>
            <a:ahLst/>
            <a:cxnLst/>
            <a:rect r="r" b="b" t="t" l="l"/>
            <a:pathLst>
              <a:path h="8229600" w="9043516">
                <a:moveTo>
                  <a:pt x="0" y="0"/>
                </a:moveTo>
                <a:lnTo>
                  <a:pt x="9043516" y="0"/>
                </a:lnTo>
                <a:lnTo>
                  <a:pt x="9043516" y="8229600"/>
                </a:lnTo>
                <a:lnTo>
                  <a:pt x="0" y="82296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683888">
            <a:off x="12096820" y="6329592"/>
            <a:ext cx="1857988" cy="3976240"/>
          </a:xfrm>
          <a:custGeom>
            <a:avLst/>
            <a:gdLst/>
            <a:ahLst/>
            <a:cxnLst/>
            <a:rect r="r" b="b" t="t" l="l"/>
            <a:pathLst>
              <a:path h="3976240" w="1857988">
                <a:moveTo>
                  <a:pt x="0" y="0"/>
                </a:moveTo>
                <a:lnTo>
                  <a:pt x="1857988" y="0"/>
                </a:lnTo>
                <a:lnTo>
                  <a:pt x="1857988" y="3976240"/>
                </a:lnTo>
                <a:lnTo>
                  <a:pt x="0" y="39762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8174348">
            <a:off x="-3201505" y="-569052"/>
            <a:ext cx="8162855" cy="4496991"/>
          </a:xfrm>
          <a:custGeom>
            <a:avLst/>
            <a:gdLst/>
            <a:ahLst/>
            <a:cxnLst/>
            <a:rect r="r" b="b" t="t" l="l"/>
            <a:pathLst>
              <a:path h="4496991" w="8162855">
                <a:moveTo>
                  <a:pt x="0" y="0"/>
                </a:moveTo>
                <a:lnTo>
                  <a:pt x="8162855" y="0"/>
                </a:lnTo>
                <a:lnTo>
                  <a:pt x="8162855" y="4496990"/>
                </a:lnTo>
                <a:lnTo>
                  <a:pt x="0" y="4496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5348407" y="4216227"/>
            <a:ext cx="7885181" cy="1369996"/>
          </a:xfrm>
          <a:prstGeom prst="rect">
            <a:avLst/>
          </a:prstGeom>
        </p:spPr>
        <p:txBody>
          <a:bodyPr anchor="t" rtlCol="false" tIns="0" lIns="0" bIns="0" rIns="0">
            <a:spAutoFit/>
          </a:bodyPr>
          <a:lstStyle/>
          <a:p>
            <a:pPr algn="ctr" marL="0" indent="0" lvl="0">
              <a:lnSpc>
                <a:spcPts val="11008"/>
              </a:lnSpc>
              <a:spcBef>
                <a:spcPct val="0"/>
              </a:spcBef>
            </a:pPr>
            <a:r>
              <a:rPr lang="en-US" sz="7863">
                <a:solidFill>
                  <a:srgbClr val="000000"/>
                </a:solidFill>
                <a:latin typeface="Repo Bold Bold"/>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843004"/>
            <a:ext cx="16763948" cy="8886667"/>
            <a:chOff x="0" y="0"/>
            <a:chExt cx="7633176" cy="4046391"/>
          </a:xfrm>
        </p:grpSpPr>
        <p:sp>
          <p:nvSpPr>
            <p:cNvPr name="Freeform 4" id="4"/>
            <p:cNvSpPr/>
            <p:nvPr/>
          </p:nvSpPr>
          <p:spPr>
            <a:xfrm flipH="false" flipV="false" rot="0">
              <a:off x="0" y="0"/>
              <a:ext cx="7633176" cy="4046391"/>
            </a:xfrm>
            <a:custGeom>
              <a:avLst/>
              <a:gdLst/>
              <a:ahLst/>
              <a:cxnLst/>
              <a:rect r="r" b="b" t="t" l="l"/>
              <a:pathLst>
                <a:path h="4046391" w="7633176">
                  <a:moveTo>
                    <a:pt x="15702" y="0"/>
                  </a:moveTo>
                  <a:lnTo>
                    <a:pt x="7617474" y="0"/>
                  </a:lnTo>
                  <a:cubicBezTo>
                    <a:pt x="7626146" y="0"/>
                    <a:pt x="7633176" y="7030"/>
                    <a:pt x="7633176" y="15702"/>
                  </a:cubicBezTo>
                  <a:lnTo>
                    <a:pt x="7633176" y="4030690"/>
                  </a:lnTo>
                  <a:cubicBezTo>
                    <a:pt x="7633176" y="4039362"/>
                    <a:pt x="7626146" y="4046391"/>
                    <a:pt x="7617474" y="4046391"/>
                  </a:cubicBezTo>
                  <a:lnTo>
                    <a:pt x="15702" y="4046391"/>
                  </a:lnTo>
                  <a:cubicBezTo>
                    <a:pt x="7030" y="4046391"/>
                    <a:pt x="0" y="4039362"/>
                    <a:pt x="0" y="4030690"/>
                  </a:cubicBezTo>
                  <a:lnTo>
                    <a:pt x="0" y="15702"/>
                  </a:lnTo>
                  <a:cubicBezTo>
                    <a:pt x="0" y="7030"/>
                    <a:pt x="7030" y="0"/>
                    <a:pt x="15702"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7633176" cy="4055916"/>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870266" y="5138552"/>
            <a:ext cx="942784" cy="866265"/>
            <a:chOff x="0" y="0"/>
            <a:chExt cx="884596" cy="812800"/>
          </a:xfrm>
        </p:grpSpPr>
        <p:sp>
          <p:nvSpPr>
            <p:cNvPr name="Freeform 8" id="8"/>
            <p:cNvSpPr/>
            <p:nvPr/>
          </p:nvSpPr>
          <p:spPr>
            <a:xfrm flipH="false" flipV="false" rot="0">
              <a:off x="0" y="27257"/>
              <a:ext cx="864187" cy="758287"/>
            </a:xfrm>
            <a:custGeom>
              <a:avLst/>
              <a:gdLst/>
              <a:ahLst/>
              <a:cxnLst/>
              <a:rect r="r" b="b" t="t" l="l"/>
              <a:pathLst>
                <a:path h="758287" w="864187">
                  <a:moveTo>
                    <a:pt x="849756" y="344303"/>
                  </a:moveTo>
                  <a:lnTo>
                    <a:pt x="513035" y="7583"/>
                  </a:lnTo>
                  <a:cubicBezTo>
                    <a:pt x="507199" y="1746"/>
                    <a:pt x="498421" y="0"/>
                    <a:pt x="490794" y="3159"/>
                  </a:cubicBezTo>
                  <a:cubicBezTo>
                    <a:pt x="483168" y="6317"/>
                    <a:pt x="478196" y="13759"/>
                    <a:pt x="478196" y="22014"/>
                  </a:cubicBezTo>
                  <a:lnTo>
                    <a:pt x="478196" y="126672"/>
                  </a:lnTo>
                  <a:cubicBezTo>
                    <a:pt x="478196" y="139740"/>
                    <a:pt x="473005" y="152272"/>
                    <a:pt x="463765" y="161512"/>
                  </a:cubicBezTo>
                  <a:cubicBezTo>
                    <a:pt x="454525" y="170752"/>
                    <a:pt x="441993" y="175943"/>
                    <a:pt x="428925" y="175943"/>
                  </a:cubicBezTo>
                  <a:lnTo>
                    <a:pt x="49271" y="175943"/>
                  </a:lnTo>
                  <a:cubicBezTo>
                    <a:pt x="36203" y="175943"/>
                    <a:pt x="23671" y="181134"/>
                    <a:pt x="14431" y="190374"/>
                  </a:cubicBezTo>
                  <a:cubicBezTo>
                    <a:pt x="5191" y="199614"/>
                    <a:pt x="0" y="212146"/>
                    <a:pt x="0" y="225214"/>
                  </a:cubicBezTo>
                  <a:lnTo>
                    <a:pt x="0" y="533072"/>
                  </a:lnTo>
                  <a:cubicBezTo>
                    <a:pt x="0" y="546140"/>
                    <a:pt x="5191" y="558672"/>
                    <a:pt x="14431" y="567912"/>
                  </a:cubicBezTo>
                  <a:cubicBezTo>
                    <a:pt x="23671" y="577152"/>
                    <a:pt x="36203" y="582343"/>
                    <a:pt x="49271" y="582343"/>
                  </a:cubicBezTo>
                  <a:lnTo>
                    <a:pt x="428925" y="582343"/>
                  </a:lnTo>
                  <a:cubicBezTo>
                    <a:pt x="456137" y="582343"/>
                    <a:pt x="478196" y="604402"/>
                    <a:pt x="478196" y="631614"/>
                  </a:cubicBezTo>
                  <a:lnTo>
                    <a:pt x="478196" y="736272"/>
                  </a:lnTo>
                  <a:cubicBezTo>
                    <a:pt x="478196" y="744527"/>
                    <a:pt x="483168" y="751969"/>
                    <a:pt x="490794" y="755127"/>
                  </a:cubicBezTo>
                  <a:cubicBezTo>
                    <a:pt x="498421" y="758286"/>
                    <a:pt x="507199" y="756540"/>
                    <a:pt x="513035" y="750703"/>
                  </a:cubicBezTo>
                  <a:lnTo>
                    <a:pt x="849756" y="413983"/>
                  </a:lnTo>
                  <a:cubicBezTo>
                    <a:pt x="858996" y="404743"/>
                    <a:pt x="864187" y="392210"/>
                    <a:pt x="864187" y="379143"/>
                  </a:cubicBezTo>
                  <a:cubicBezTo>
                    <a:pt x="864187" y="366076"/>
                    <a:pt x="858996" y="353543"/>
                    <a:pt x="849756" y="344303"/>
                  </a:cubicBezTo>
                  <a:close/>
                </a:path>
              </a:pathLst>
            </a:custGeom>
            <a:solidFill>
              <a:srgbClr val="FFFFFF"/>
            </a:solidFill>
          </p:spPr>
        </p:sp>
        <p:sp>
          <p:nvSpPr>
            <p:cNvPr name="TextBox 9" id="9"/>
            <p:cNvSpPr txBox="true"/>
            <p:nvPr/>
          </p:nvSpPr>
          <p:spPr>
            <a:xfrm>
              <a:off x="0" y="174625"/>
              <a:ext cx="782996" cy="434975"/>
            </a:xfrm>
            <a:prstGeom prst="rect">
              <a:avLst/>
            </a:prstGeom>
          </p:spPr>
          <p:txBody>
            <a:bodyPr anchor="ctr" rtlCol="false" tIns="50800" lIns="50800" bIns="50800" rIns="50800"/>
            <a:lstStyle/>
            <a:p>
              <a:pPr algn="ctr">
                <a:lnSpc>
                  <a:spcPts val="2111"/>
                </a:lnSpc>
              </a:pPr>
            </a:p>
          </p:txBody>
        </p:sp>
      </p:grpSp>
      <p:sp>
        <p:nvSpPr>
          <p:cNvPr name="Freeform 10" id="10"/>
          <p:cNvSpPr/>
          <p:nvPr/>
        </p:nvSpPr>
        <p:spPr>
          <a:xfrm flipH="false" flipV="false" rot="0">
            <a:off x="1908525" y="1172944"/>
            <a:ext cx="6826890" cy="4542985"/>
          </a:xfrm>
          <a:custGeom>
            <a:avLst/>
            <a:gdLst/>
            <a:ahLst/>
            <a:cxnLst/>
            <a:rect r="r" b="b" t="t" l="l"/>
            <a:pathLst>
              <a:path h="4542985" w="6826890">
                <a:moveTo>
                  <a:pt x="0" y="0"/>
                </a:moveTo>
                <a:lnTo>
                  <a:pt x="6826891" y="0"/>
                </a:lnTo>
                <a:lnTo>
                  <a:pt x="6826891" y="4542985"/>
                </a:lnTo>
                <a:lnTo>
                  <a:pt x="0" y="4542985"/>
                </a:lnTo>
                <a:lnTo>
                  <a:pt x="0" y="0"/>
                </a:lnTo>
                <a:close/>
              </a:path>
            </a:pathLst>
          </a:custGeom>
          <a:blipFill>
            <a:blip r:embed="rId5"/>
            <a:stretch>
              <a:fillRect l="0" t="0" r="0" b="0"/>
            </a:stretch>
          </a:blipFill>
        </p:spPr>
      </p:sp>
      <p:sp>
        <p:nvSpPr>
          <p:cNvPr name="Freeform 11" id="11"/>
          <p:cNvSpPr/>
          <p:nvPr/>
        </p:nvSpPr>
        <p:spPr>
          <a:xfrm flipH="false" flipV="false" rot="0">
            <a:off x="9144000" y="1172944"/>
            <a:ext cx="8236381" cy="4612373"/>
          </a:xfrm>
          <a:custGeom>
            <a:avLst/>
            <a:gdLst/>
            <a:ahLst/>
            <a:cxnLst/>
            <a:rect r="r" b="b" t="t" l="l"/>
            <a:pathLst>
              <a:path h="4612373" w="8236381">
                <a:moveTo>
                  <a:pt x="0" y="0"/>
                </a:moveTo>
                <a:lnTo>
                  <a:pt x="8236381" y="0"/>
                </a:lnTo>
                <a:lnTo>
                  <a:pt x="8236381" y="4612373"/>
                </a:lnTo>
                <a:lnTo>
                  <a:pt x="0" y="4612373"/>
                </a:lnTo>
                <a:lnTo>
                  <a:pt x="0" y="0"/>
                </a:lnTo>
                <a:close/>
              </a:path>
            </a:pathLst>
          </a:custGeom>
          <a:blipFill>
            <a:blip r:embed="rId6"/>
            <a:stretch>
              <a:fillRect l="0" t="0" r="0" b="0"/>
            </a:stretch>
          </a:blipFill>
        </p:spPr>
      </p:sp>
      <p:sp>
        <p:nvSpPr>
          <p:cNvPr name="TextBox 12" id="12"/>
          <p:cNvSpPr txBox="true"/>
          <p:nvPr/>
        </p:nvSpPr>
        <p:spPr>
          <a:xfrm rot="0">
            <a:off x="1908525" y="6278419"/>
            <a:ext cx="15261702" cy="3152614"/>
          </a:xfrm>
          <a:prstGeom prst="rect">
            <a:avLst/>
          </a:prstGeom>
        </p:spPr>
        <p:txBody>
          <a:bodyPr anchor="t" rtlCol="false" tIns="0" lIns="0" bIns="0" rIns="0">
            <a:spAutoFit/>
          </a:bodyPr>
          <a:lstStyle/>
          <a:p>
            <a:pPr algn="ctr">
              <a:lnSpc>
                <a:spcPts val="2488"/>
              </a:lnSpc>
              <a:spcBef>
                <a:spcPct val="0"/>
              </a:spcBef>
            </a:pPr>
            <a:r>
              <a:rPr lang="en-US" sz="1885">
                <a:solidFill>
                  <a:srgbClr val="000000"/>
                </a:solidFill>
                <a:latin typeface="Arimo Bold"/>
              </a:rPr>
              <a:t>MEDICARE LÀ CHƯƠNG TRÌNH BẢO HIỂM Y TẾ DO CHÍNH PHỦ TÀI TRỢ Ở HOA KỲ, CHỦ YẾU PHỤC VỤ NHỮNG NGƯỜI TỪ 65 TUỔI TRỞ LÊN VÀ MỘT SỐ NGƯỜI TRẺ HƠN CÓ KHẢ NĂNG KHIẾM KHUYẾT ĐỦ ĐIỀU KIỆN. CHƯƠNG TRÌNH NÀY ĐƯỢC THÀNH LẬP VÀO NĂM 1965 NHƯ MỘT PHẦN CỦA ĐẠO LUẬT AN SINH XÃ HỘI VÀ ĐƯỢC QUẢN LÝ BỞI CƠ QUAN DỊCH VỤ Y TẾ VÀ DỊCH VỤ MEDICAID (CMS), MỘT PHẦN CỦA BỘ Y TẾ VÀ DỊCH VỤ NHÂN SINH HOA KỲ.</a:t>
            </a:r>
          </a:p>
          <a:p>
            <a:pPr algn="ctr">
              <a:lnSpc>
                <a:spcPts val="2488"/>
              </a:lnSpc>
              <a:spcBef>
                <a:spcPct val="0"/>
              </a:spcBef>
            </a:pPr>
          </a:p>
          <a:p>
            <a:pPr algn="ctr">
              <a:lnSpc>
                <a:spcPts val="2488"/>
              </a:lnSpc>
              <a:spcBef>
                <a:spcPct val="0"/>
              </a:spcBef>
            </a:pPr>
            <a:r>
              <a:rPr lang="en-US" sz="1885">
                <a:solidFill>
                  <a:srgbClr val="000000"/>
                </a:solidFill>
                <a:latin typeface="Arimo Bold"/>
              </a:rPr>
              <a:t>MEDICARE ĐƯỢC THIẾT KẾ ĐỂ CUNG CẤP QUYỀN TRUY CẬP VÀO DỊCH VỤ Y TẾ PHỔ BIẾN CHO NHỮNG NGƯỜI HỢP ĐỦ ĐIỀU KIỆN. CHƯƠNG TRÌNH BAO GỒM CÁC PHẦN KHÁC NHAU, MỖI PHẦN CHÚ TRỌNG VÀO VIỆC BẢO HIỂM CHO CÁC DỊCH VỤ CỤ THỂ:</a:t>
            </a:r>
          </a:p>
          <a:p>
            <a:pPr algn="ctr">
              <a:lnSpc>
                <a:spcPts val="2488"/>
              </a:lnSpc>
              <a:spcBef>
                <a:spcPct val="0"/>
              </a:spcBef>
            </a:pPr>
          </a:p>
          <a:p>
            <a:pPr algn="ctr">
              <a:lnSpc>
                <a:spcPts val="2488"/>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291749" y="1677302"/>
            <a:ext cx="12283179" cy="8017566"/>
          </a:xfrm>
          <a:custGeom>
            <a:avLst/>
            <a:gdLst/>
            <a:ahLst/>
            <a:cxnLst/>
            <a:rect r="r" b="b" t="t" l="l"/>
            <a:pathLst>
              <a:path h="8017566" w="12283179">
                <a:moveTo>
                  <a:pt x="0" y="0"/>
                </a:moveTo>
                <a:lnTo>
                  <a:pt x="12283179" y="0"/>
                </a:lnTo>
                <a:lnTo>
                  <a:pt x="12283179"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979872" y="7218468"/>
            <a:ext cx="4616256" cy="4490358"/>
          </a:xfrm>
          <a:custGeom>
            <a:avLst/>
            <a:gdLst/>
            <a:ahLst/>
            <a:cxnLst/>
            <a:rect r="r" b="b" t="t" l="l"/>
            <a:pathLst>
              <a:path h="4490358" w="4616256">
                <a:moveTo>
                  <a:pt x="0" y="0"/>
                </a:moveTo>
                <a:lnTo>
                  <a:pt x="4616256" y="0"/>
                </a:lnTo>
                <a:lnTo>
                  <a:pt x="4616256" y="4490358"/>
                </a:lnTo>
                <a:lnTo>
                  <a:pt x="0" y="4490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769239" y="1028700"/>
            <a:ext cx="9043516" cy="8229600"/>
          </a:xfrm>
          <a:custGeom>
            <a:avLst/>
            <a:gdLst/>
            <a:ahLst/>
            <a:cxnLst/>
            <a:rect r="r" b="b" t="t" l="l"/>
            <a:pathLst>
              <a:path h="8229600" w="9043516">
                <a:moveTo>
                  <a:pt x="0" y="0"/>
                </a:moveTo>
                <a:lnTo>
                  <a:pt x="9043516" y="0"/>
                </a:lnTo>
                <a:lnTo>
                  <a:pt x="9043516" y="8229600"/>
                </a:lnTo>
                <a:lnTo>
                  <a:pt x="0" y="82296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683888">
            <a:off x="12096820" y="6329592"/>
            <a:ext cx="1857988" cy="3976240"/>
          </a:xfrm>
          <a:custGeom>
            <a:avLst/>
            <a:gdLst/>
            <a:ahLst/>
            <a:cxnLst/>
            <a:rect r="r" b="b" t="t" l="l"/>
            <a:pathLst>
              <a:path h="3976240" w="1857988">
                <a:moveTo>
                  <a:pt x="0" y="0"/>
                </a:moveTo>
                <a:lnTo>
                  <a:pt x="1857988" y="0"/>
                </a:lnTo>
                <a:lnTo>
                  <a:pt x="1857988" y="3976240"/>
                </a:lnTo>
                <a:lnTo>
                  <a:pt x="0" y="39762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8174348">
            <a:off x="-3201505" y="-569052"/>
            <a:ext cx="8162855" cy="4496991"/>
          </a:xfrm>
          <a:custGeom>
            <a:avLst/>
            <a:gdLst/>
            <a:ahLst/>
            <a:cxnLst/>
            <a:rect r="r" b="b" t="t" l="l"/>
            <a:pathLst>
              <a:path h="4496991" w="8162855">
                <a:moveTo>
                  <a:pt x="0" y="0"/>
                </a:moveTo>
                <a:lnTo>
                  <a:pt x="8162855" y="0"/>
                </a:lnTo>
                <a:lnTo>
                  <a:pt x="8162855" y="4496990"/>
                </a:lnTo>
                <a:lnTo>
                  <a:pt x="0" y="4496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5348407" y="3532141"/>
            <a:ext cx="7885181" cy="2768266"/>
          </a:xfrm>
          <a:prstGeom prst="rect">
            <a:avLst/>
          </a:prstGeom>
        </p:spPr>
        <p:txBody>
          <a:bodyPr anchor="t" rtlCol="false" tIns="0" lIns="0" bIns="0" rIns="0">
            <a:spAutoFit/>
          </a:bodyPr>
          <a:lstStyle/>
          <a:p>
            <a:pPr algn="ctr" marL="0" indent="0" lvl="0">
              <a:lnSpc>
                <a:spcPts val="11008"/>
              </a:lnSpc>
              <a:spcBef>
                <a:spcPct val="0"/>
              </a:spcBef>
            </a:pPr>
            <a:r>
              <a:rPr lang="en-US" sz="7863">
                <a:solidFill>
                  <a:srgbClr val="000000"/>
                </a:solidFill>
                <a:latin typeface="Repo Bold Bold"/>
              </a:rPr>
              <a:t>Problem Statement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15575" y="656960"/>
            <a:ext cx="16653611" cy="8864600"/>
            <a:chOff x="0" y="0"/>
            <a:chExt cx="7582936" cy="4036343"/>
          </a:xfrm>
        </p:grpSpPr>
        <p:sp>
          <p:nvSpPr>
            <p:cNvPr name="Freeform 4" id="4"/>
            <p:cNvSpPr/>
            <p:nvPr/>
          </p:nvSpPr>
          <p:spPr>
            <a:xfrm flipH="false" flipV="false" rot="0">
              <a:off x="0" y="0"/>
              <a:ext cx="7582936" cy="4036344"/>
            </a:xfrm>
            <a:custGeom>
              <a:avLst/>
              <a:gdLst/>
              <a:ahLst/>
              <a:cxnLst/>
              <a:rect r="r" b="b" t="t" l="l"/>
              <a:pathLst>
                <a:path h="4036344" w="7582936">
                  <a:moveTo>
                    <a:pt x="15806" y="0"/>
                  </a:moveTo>
                  <a:lnTo>
                    <a:pt x="7567130" y="0"/>
                  </a:lnTo>
                  <a:cubicBezTo>
                    <a:pt x="7575860" y="0"/>
                    <a:pt x="7582936" y="7077"/>
                    <a:pt x="7582936" y="15806"/>
                  </a:cubicBezTo>
                  <a:lnTo>
                    <a:pt x="7582936" y="4020538"/>
                  </a:lnTo>
                  <a:cubicBezTo>
                    <a:pt x="7582936" y="4024730"/>
                    <a:pt x="7581271" y="4028750"/>
                    <a:pt x="7578307" y="4031714"/>
                  </a:cubicBezTo>
                  <a:cubicBezTo>
                    <a:pt x="7575343" y="4034678"/>
                    <a:pt x="7571322" y="4036344"/>
                    <a:pt x="7567130" y="4036344"/>
                  </a:cubicBezTo>
                  <a:lnTo>
                    <a:pt x="15806" y="4036344"/>
                  </a:lnTo>
                  <a:cubicBezTo>
                    <a:pt x="11614" y="4036344"/>
                    <a:pt x="7594" y="4034678"/>
                    <a:pt x="4629" y="4031714"/>
                  </a:cubicBezTo>
                  <a:cubicBezTo>
                    <a:pt x="1665" y="4028750"/>
                    <a:pt x="0" y="4024730"/>
                    <a:pt x="0" y="4020538"/>
                  </a:cubicBezTo>
                  <a:lnTo>
                    <a:pt x="0" y="15806"/>
                  </a:lnTo>
                  <a:cubicBezTo>
                    <a:pt x="0" y="11614"/>
                    <a:pt x="1665" y="7594"/>
                    <a:pt x="4629" y="4629"/>
                  </a:cubicBezTo>
                  <a:cubicBezTo>
                    <a:pt x="7594" y="1665"/>
                    <a:pt x="11614" y="0"/>
                    <a:pt x="15806"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7582936" cy="4045868"/>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870266" y="5138552"/>
            <a:ext cx="942784" cy="866265"/>
            <a:chOff x="0" y="0"/>
            <a:chExt cx="884596" cy="812800"/>
          </a:xfrm>
        </p:grpSpPr>
        <p:sp>
          <p:nvSpPr>
            <p:cNvPr name="Freeform 8" id="8"/>
            <p:cNvSpPr/>
            <p:nvPr/>
          </p:nvSpPr>
          <p:spPr>
            <a:xfrm flipH="false" flipV="false" rot="0">
              <a:off x="0" y="27257"/>
              <a:ext cx="864187" cy="758287"/>
            </a:xfrm>
            <a:custGeom>
              <a:avLst/>
              <a:gdLst/>
              <a:ahLst/>
              <a:cxnLst/>
              <a:rect r="r" b="b" t="t" l="l"/>
              <a:pathLst>
                <a:path h="758287" w="864187">
                  <a:moveTo>
                    <a:pt x="849756" y="344303"/>
                  </a:moveTo>
                  <a:lnTo>
                    <a:pt x="513035" y="7583"/>
                  </a:lnTo>
                  <a:cubicBezTo>
                    <a:pt x="507199" y="1746"/>
                    <a:pt x="498421" y="0"/>
                    <a:pt x="490794" y="3159"/>
                  </a:cubicBezTo>
                  <a:cubicBezTo>
                    <a:pt x="483168" y="6317"/>
                    <a:pt x="478196" y="13759"/>
                    <a:pt x="478196" y="22014"/>
                  </a:cubicBezTo>
                  <a:lnTo>
                    <a:pt x="478196" y="126672"/>
                  </a:lnTo>
                  <a:cubicBezTo>
                    <a:pt x="478196" y="139740"/>
                    <a:pt x="473005" y="152272"/>
                    <a:pt x="463765" y="161512"/>
                  </a:cubicBezTo>
                  <a:cubicBezTo>
                    <a:pt x="454525" y="170752"/>
                    <a:pt x="441993" y="175943"/>
                    <a:pt x="428925" y="175943"/>
                  </a:cubicBezTo>
                  <a:lnTo>
                    <a:pt x="49271" y="175943"/>
                  </a:lnTo>
                  <a:cubicBezTo>
                    <a:pt x="36203" y="175943"/>
                    <a:pt x="23671" y="181134"/>
                    <a:pt x="14431" y="190374"/>
                  </a:cubicBezTo>
                  <a:cubicBezTo>
                    <a:pt x="5191" y="199614"/>
                    <a:pt x="0" y="212146"/>
                    <a:pt x="0" y="225214"/>
                  </a:cubicBezTo>
                  <a:lnTo>
                    <a:pt x="0" y="533072"/>
                  </a:lnTo>
                  <a:cubicBezTo>
                    <a:pt x="0" y="546140"/>
                    <a:pt x="5191" y="558672"/>
                    <a:pt x="14431" y="567912"/>
                  </a:cubicBezTo>
                  <a:cubicBezTo>
                    <a:pt x="23671" y="577152"/>
                    <a:pt x="36203" y="582343"/>
                    <a:pt x="49271" y="582343"/>
                  </a:cubicBezTo>
                  <a:lnTo>
                    <a:pt x="428925" y="582343"/>
                  </a:lnTo>
                  <a:cubicBezTo>
                    <a:pt x="456137" y="582343"/>
                    <a:pt x="478196" y="604402"/>
                    <a:pt x="478196" y="631614"/>
                  </a:cubicBezTo>
                  <a:lnTo>
                    <a:pt x="478196" y="736272"/>
                  </a:lnTo>
                  <a:cubicBezTo>
                    <a:pt x="478196" y="744527"/>
                    <a:pt x="483168" y="751969"/>
                    <a:pt x="490794" y="755127"/>
                  </a:cubicBezTo>
                  <a:cubicBezTo>
                    <a:pt x="498421" y="758286"/>
                    <a:pt x="507199" y="756540"/>
                    <a:pt x="513035" y="750703"/>
                  </a:cubicBezTo>
                  <a:lnTo>
                    <a:pt x="849756" y="413983"/>
                  </a:lnTo>
                  <a:cubicBezTo>
                    <a:pt x="858996" y="404743"/>
                    <a:pt x="864187" y="392210"/>
                    <a:pt x="864187" y="379143"/>
                  </a:cubicBezTo>
                  <a:cubicBezTo>
                    <a:pt x="864187" y="366076"/>
                    <a:pt x="858996" y="353543"/>
                    <a:pt x="849756" y="344303"/>
                  </a:cubicBezTo>
                  <a:close/>
                </a:path>
              </a:pathLst>
            </a:custGeom>
            <a:solidFill>
              <a:srgbClr val="FFFFFF"/>
            </a:solidFill>
          </p:spPr>
        </p:sp>
        <p:sp>
          <p:nvSpPr>
            <p:cNvPr name="TextBox 9" id="9"/>
            <p:cNvSpPr txBox="true"/>
            <p:nvPr/>
          </p:nvSpPr>
          <p:spPr>
            <a:xfrm>
              <a:off x="0" y="174625"/>
              <a:ext cx="782996" cy="434975"/>
            </a:xfrm>
            <a:prstGeom prst="rect">
              <a:avLst/>
            </a:prstGeom>
          </p:spPr>
          <p:txBody>
            <a:bodyPr anchor="ctr" rtlCol="false" tIns="50800" lIns="50800" bIns="50800" rIns="50800"/>
            <a:lstStyle/>
            <a:p>
              <a:pPr algn="ctr">
                <a:lnSpc>
                  <a:spcPts val="2111"/>
                </a:lnSpc>
              </a:pPr>
            </a:p>
          </p:txBody>
        </p:sp>
      </p:grpSp>
      <p:sp>
        <p:nvSpPr>
          <p:cNvPr name="Freeform 10" id="10"/>
          <p:cNvSpPr/>
          <p:nvPr/>
        </p:nvSpPr>
        <p:spPr>
          <a:xfrm flipH="false" flipV="false" rot="0">
            <a:off x="2774791" y="1028700"/>
            <a:ext cx="6583535" cy="3461665"/>
          </a:xfrm>
          <a:custGeom>
            <a:avLst/>
            <a:gdLst/>
            <a:ahLst/>
            <a:cxnLst/>
            <a:rect r="r" b="b" t="t" l="l"/>
            <a:pathLst>
              <a:path h="3461665" w="6583535">
                <a:moveTo>
                  <a:pt x="0" y="0"/>
                </a:moveTo>
                <a:lnTo>
                  <a:pt x="6583535" y="0"/>
                </a:lnTo>
                <a:lnTo>
                  <a:pt x="6583535" y="3461665"/>
                </a:lnTo>
                <a:lnTo>
                  <a:pt x="0" y="3461665"/>
                </a:lnTo>
                <a:lnTo>
                  <a:pt x="0" y="0"/>
                </a:lnTo>
                <a:close/>
              </a:path>
            </a:pathLst>
          </a:custGeom>
          <a:blipFill>
            <a:blip r:embed="rId5"/>
            <a:stretch>
              <a:fillRect l="0" t="0" r="0" b="0"/>
            </a:stretch>
          </a:blipFill>
        </p:spPr>
      </p:sp>
      <p:sp>
        <p:nvSpPr>
          <p:cNvPr name="Freeform 11" id="11"/>
          <p:cNvSpPr/>
          <p:nvPr/>
        </p:nvSpPr>
        <p:spPr>
          <a:xfrm flipH="false" flipV="false" rot="0">
            <a:off x="10357779" y="925268"/>
            <a:ext cx="5556953" cy="3565098"/>
          </a:xfrm>
          <a:custGeom>
            <a:avLst/>
            <a:gdLst/>
            <a:ahLst/>
            <a:cxnLst/>
            <a:rect r="r" b="b" t="t" l="l"/>
            <a:pathLst>
              <a:path h="3565098" w="5556953">
                <a:moveTo>
                  <a:pt x="0" y="0"/>
                </a:moveTo>
                <a:lnTo>
                  <a:pt x="5556953" y="0"/>
                </a:lnTo>
                <a:lnTo>
                  <a:pt x="5556953" y="3565097"/>
                </a:lnTo>
                <a:lnTo>
                  <a:pt x="0" y="3565097"/>
                </a:lnTo>
                <a:lnTo>
                  <a:pt x="0" y="0"/>
                </a:lnTo>
                <a:close/>
              </a:path>
            </a:pathLst>
          </a:custGeom>
          <a:blipFill>
            <a:blip r:embed="rId6"/>
            <a:stretch>
              <a:fillRect l="0" t="-411" r="0" b="-3313"/>
            </a:stretch>
          </a:blipFill>
        </p:spPr>
      </p:sp>
      <p:sp>
        <p:nvSpPr>
          <p:cNvPr name="TextBox 12" id="12"/>
          <p:cNvSpPr txBox="true"/>
          <p:nvPr/>
        </p:nvSpPr>
        <p:spPr>
          <a:xfrm rot="0">
            <a:off x="2233589" y="5114925"/>
            <a:ext cx="15025711" cy="3893129"/>
          </a:xfrm>
          <a:prstGeom prst="rect">
            <a:avLst/>
          </a:prstGeom>
        </p:spPr>
        <p:txBody>
          <a:bodyPr anchor="t" rtlCol="false" tIns="0" lIns="0" bIns="0" rIns="0">
            <a:spAutoFit/>
          </a:bodyPr>
          <a:lstStyle/>
          <a:p>
            <a:pPr algn="ctr">
              <a:lnSpc>
                <a:spcPts val="1874"/>
              </a:lnSpc>
              <a:spcBef>
                <a:spcPct val="0"/>
              </a:spcBef>
            </a:pPr>
            <a:r>
              <a:rPr lang="en-US" sz="1420">
                <a:solidFill>
                  <a:srgbClr val="000000"/>
                </a:solidFill>
                <a:latin typeface="Arimo Bold"/>
              </a:rPr>
              <a:t>GIAN LẬN TRONG NGÀNH MEDICARE LÀ MỘT VẤN ĐỀ NGHIÊM TRỌNG CÓ THỂ DẪN ĐẾN MẤT MÁT TÀI CHÍNH LỚN VÀ ẢNH HƯỞNG ĐẾN CHẤT LƯỢNG DỊCH VỤ Y TẾ. DƯỚI ĐÂY LÀ MỘT SỐ HÌNH THỨC PHỔ BIẾN CỦA GIAN LẬN TRONG LĨNH VỰC NÀY:</a:t>
            </a:r>
          </a:p>
          <a:p>
            <a:pPr algn="ctr">
              <a:lnSpc>
                <a:spcPts val="1874"/>
              </a:lnSpc>
              <a:spcBef>
                <a:spcPct val="0"/>
              </a:spcBef>
            </a:pPr>
          </a:p>
          <a:p>
            <a:pPr algn="ctr">
              <a:lnSpc>
                <a:spcPts val="1874"/>
              </a:lnSpc>
              <a:spcBef>
                <a:spcPct val="0"/>
              </a:spcBef>
            </a:pPr>
            <a:r>
              <a:rPr lang="en-US" sz="1420">
                <a:solidFill>
                  <a:srgbClr val="000000"/>
                </a:solidFill>
                <a:latin typeface="Arimo Bold"/>
              </a:rPr>
              <a:t>PHÁT HIỆN GIẢ MẠO THẺ BẢO HIỂM: CÁC CÁ NHÂN HOẶC TỔ CHỨC CÓ THỂ SỬ DỤNG THÔNG TIN CÁ NHÂN GIẢ MẠO ĐỂ ĐĂNG KÝ VÀ SỬ DỤNG THẺ BẢO HIỂM MEDICARE MỘT CÁCH KHÔNG ĐÚNG ĐẮN.</a:t>
            </a:r>
          </a:p>
          <a:p>
            <a:pPr algn="ctr">
              <a:lnSpc>
                <a:spcPts val="1874"/>
              </a:lnSpc>
              <a:spcBef>
                <a:spcPct val="0"/>
              </a:spcBef>
            </a:pPr>
          </a:p>
          <a:p>
            <a:pPr algn="ctr">
              <a:lnSpc>
                <a:spcPts val="1874"/>
              </a:lnSpc>
              <a:spcBef>
                <a:spcPct val="0"/>
              </a:spcBef>
            </a:pPr>
            <a:r>
              <a:rPr lang="en-US" sz="1420">
                <a:solidFill>
                  <a:srgbClr val="000000"/>
                </a:solidFill>
                <a:latin typeface="Arimo Bold"/>
              </a:rPr>
              <a:t>GIAN LẬN TÀI CHÍNH: CÁC NHÀ CUNG CẤP DỊCH VỤ Y TẾ CÓ THỂ GỬI HÓA ĐƠN CHO MEDICARE CHO CÁC DỊCH VỤ CHƯA ĐƯỢC THỰC HIỆN HOẶC CÓ GIÁ TRỊ LỚN HƠN SO VỚI THỰC TẾ.</a:t>
            </a:r>
          </a:p>
          <a:p>
            <a:pPr algn="ctr">
              <a:lnSpc>
                <a:spcPts val="1874"/>
              </a:lnSpc>
              <a:spcBef>
                <a:spcPct val="0"/>
              </a:spcBef>
            </a:pPr>
          </a:p>
          <a:p>
            <a:pPr algn="ctr">
              <a:lnSpc>
                <a:spcPts val="1874"/>
              </a:lnSpc>
              <a:spcBef>
                <a:spcPct val="0"/>
              </a:spcBef>
            </a:pPr>
            <a:r>
              <a:rPr lang="en-US" sz="1420">
                <a:solidFill>
                  <a:srgbClr val="000000"/>
                </a:solidFill>
                <a:latin typeface="Arimo Bold"/>
              </a:rPr>
              <a:t>PHÁT HIỆN BỆNH NHÂN GIẢ MẠO: CÓ THỂ CÓ NHỮNG TRƯỜNG HỢP BỆNH NHÂN GIẢ MẠO HOẶC BỆNH NHÂN KHÔNG CẦN ĐẾN CÁC DỊCH VỤ Y TẾ NHƯNG VẪN ĐÒI HỎI CHI TRẢ TỪ MEDICARE.</a:t>
            </a:r>
          </a:p>
          <a:p>
            <a:pPr algn="ctr">
              <a:lnSpc>
                <a:spcPts val="1874"/>
              </a:lnSpc>
              <a:spcBef>
                <a:spcPct val="0"/>
              </a:spcBef>
            </a:pPr>
          </a:p>
          <a:p>
            <a:pPr algn="ctr">
              <a:lnSpc>
                <a:spcPts val="1874"/>
              </a:lnSpc>
              <a:spcBef>
                <a:spcPct val="0"/>
              </a:spcBef>
            </a:pPr>
            <a:r>
              <a:rPr lang="en-US" sz="1420">
                <a:solidFill>
                  <a:srgbClr val="000000"/>
                </a:solidFill>
                <a:latin typeface="Arimo Bold"/>
              </a:rPr>
              <a:t>KÊ ĐƠN THUỐC GIẢ MẠO: BÁC SĨ HOẶC NGƯỜI HƯỞNG LỢI CÓ THỂ KÊ ĐƠN THUỐC KHÔNG CẦN THIẾT HOẶC KÊ ĐƠN CHO CÁC LOẠI THUỐC CÓ GIÁ TRỊ CAO NHẰM LỢI ÍCH TÀI CHÍNH CÁ NHÂN.</a:t>
            </a:r>
          </a:p>
          <a:p>
            <a:pPr algn="ctr">
              <a:lnSpc>
                <a:spcPts val="1874"/>
              </a:lnSpc>
              <a:spcBef>
                <a:spcPct val="0"/>
              </a:spcBef>
            </a:pPr>
          </a:p>
          <a:p>
            <a:pPr algn="ctr">
              <a:lnSpc>
                <a:spcPts val="1874"/>
              </a:lnSpc>
              <a:spcBef>
                <a:spcPct val="0"/>
              </a:spcBef>
            </a:pPr>
            <a:r>
              <a:rPr lang="en-US" sz="1420">
                <a:solidFill>
                  <a:srgbClr val="000000"/>
                </a:solidFill>
                <a:latin typeface="Arimo Bold"/>
              </a:rPr>
              <a:t>GIAN LẬN THÔNG TIN Y TẾ: CUNG CẤP THÔNG TIN Y TẾ GIẢ MẠO HOẶC BIẾN ĐỔI THÔNG TIN ĐỂ CÓ QUYỀN LỢI HOẶC CHI TRẢ LỚN HƠN TỪ MEDICARE.</a:t>
            </a:r>
          </a:p>
          <a:p>
            <a:pPr algn="ctr">
              <a:lnSpc>
                <a:spcPts val="1874"/>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942855" y="667993"/>
            <a:ext cx="16653611" cy="8864600"/>
            <a:chOff x="0" y="0"/>
            <a:chExt cx="7582936" cy="4036343"/>
          </a:xfrm>
        </p:grpSpPr>
        <p:sp>
          <p:nvSpPr>
            <p:cNvPr name="Freeform 4" id="4"/>
            <p:cNvSpPr/>
            <p:nvPr/>
          </p:nvSpPr>
          <p:spPr>
            <a:xfrm flipH="false" flipV="false" rot="0">
              <a:off x="0" y="0"/>
              <a:ext cx="7582936" cy="4036344"/>
            </a:xfrm>
            <a:custGeom>
              <a:avLst/>
              <a:gdLst/>
              <a:ahLst/>
              <a:cxnLst/>
              <a:rect r="r" b="b" t="t" l="l"/>
              <a:pathLst>
                <a:path h="4036344" w="7582936">
                  <a:moveTo>
                    <a:pt x="15806" y="0"/>
                  </a:moveTo>
                  <a:lnTo>
                    <a:pt x="7567130" y="0"/>
                  </a:lnTo>
                  <a:cubicBezTo>
                    <a:pt x="7575860" y="0"/>
                    <a:pt x="7582936" y="7077"/>
                    <a:pt x="7582936" y="15806"/>
                  </a:cubicBezTo>
                  <a:lnTo>
                    <a:pt x="7582936" y="4020538"/>
                  </a:lnTo>
                  <a:cubicBezTo>
                    <a:pt x="7582936" y="4024730"/>
                    <a:pt x="7581271" y="4028750"/>
                    <a:pt x="7578307" y="4031714"/>
                  </a:cubicBezTo>
                  <a:cubicBezTo>
                    <a:pt x="7575343" y="4034678"/>
                    <a:pt x="7571322" y="4036344"/>
                    <a:pt x="7567130" y="4036344"/>
                  </a:cubicBezTo>
                  <a:lnTo>
                    <a:pt x="15806" y="4036344"/>
                  </a:lnTo>
                  <a:cubicBezTo>
                    <a:pt x="11614" y="4036344"/>
                    <a:pt x="7594" y="4034678"/>
                    <a:pt x="4629" y="4031714"/>
                  </a:cubicBezTo>
                  <a:cubicBezTo>
                    <a:pt x="1665" y="4028750"/>
                    <a:pt x="0" y="4024730"/>
                    <a:pt x="0" y="4020538"/>
                  </a:cubicBezTo>
                  <a:lnTo>
                    <a:pt x="0" y="15806"/>
                  </a:lnTo>
                  <a:cubicBezTo>
                    <a:pt x="0" y="11614"/>
                    <a:pt x="1665" y="7594"/>
                    <a:pt x="4629" y="4629"/>
                  </a:cubicBezTo>
                  <a:cubicBezTo>
                    <a:pt x="7594" y="1665"/>
                    <a:pt x="11614" y="0"/>
                    <a:pt x="15806"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7582936" cy="4045868"/>
            </a:xfrm>
            <a:prstGeom prst="rect">
              <a:avLst/>
            </a:prstGeom>
          </p:spPr>
          <p:txBody>
            <a:bodyPr anchor="ctr" rtlCol="false" tIns="0" lIns="0" bIns="0" rIns="0"/>
            <a:lstStyle/>
            <a:p>
              <a:pPr algn="ctr" marL="0" indent="0" lvl="0">
                <a:lnSpc>
                  <a:spcPts val="700"/>
                </a:lnSpc>
                <a:spcBef>
                  <a:spcPct val="0"/>
                </a:spcBef>
              </a:pPr>
            </a:p>
          </p:txBody>
        </p:sp>
      </p:grpSp>
      <p:sp>
        <p:nvSpPr>
          <p:cNvPr name="Freeform 6" id="6"/>
          <p:cNvSpPr/>
          <p:nvPr/>
        </p:nvSpPr>
        <p:spPr>
          <a:xfrm flipH="false" flipV="false" rot="0">
            <a:off x="-803307" y="-985123"/>
            <a:ext cx="3664013" cy="3564086"/>
          </a:xfrm>
          <a:custGeom>
            <a:avLst/>
            <a:gdLst/>
            <a:ahLst/>
            <a:cxnLst/>
            <a:rect r="r" b="b" t="t" l="l"/>
            <a:pathLst>
              <a:path h="3564086" w="3664013">
                <a:moveTo>
                  <a:pt x="0" y="0"/>
                </a:moveTo>
                <a:lnTo>
                  <a:pt x="3664014" y="0"/>
                </a:lnTo>
                <a:lnTo>
                  <a:pt x="3664014" y="3564086"/>
                </a:lnTo>
                <a:lnTo>
                  <a:pt x="0" y="3564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5400000">
            <a:off x="1870266" y="5138552"/>
            <a:ext cx="942784" cy="866265"/>
            <a:chOff x="0" y="0"/>
            <a:chExt cx="884596" cy="812800"/>
          </a:xfrm>
        </p:grpSpPr>
        <p:sp>
          <p:nvSpPr>
            <p:cNvPr name="Freeform 8" id="8"/>
            <p:cNvSpPr/>
            <p:nvPr/>
          </p:nvSpPr>
          <p:spPr>
            <a:xfrm flipH="false" flipV="false" rot="0">
              <a:off x="0" y="27257"/>
              <a:ext cx="864187" cy="758287"/>
            </a:xfrm>
            <a:custGeom>
              <a:avLst/>
              <a:gdLst/>
              <a:ahLst/>
              <a:cxnLst/>
              <a:rect r="r" b="b" t="t" l="l"/>
              <a:pathLst>
                <a:path h="758287" w="864187">
                  <a:moveTo>
                    <a:pt x="849756" y="344303"/>
                  </a:moveTo>
                  <a:lnTo>
                    <a:pt x="513035" y="7583"/>
                  </a:lnTo>
                  <a:cubicBezTo>
                    <a:pt x="507199" y="1746"/>
                    <a:pt x="498421" y="0"/>
                    <a:pt x="490794" y="3159"/>
                  </a:cubicBezTo>
                  <a:cubicBezTo>
                    <a:pt x="483168" y="6317"/>
                    <a:pt x="478196" y="13759"/>
                    <a:pt x="478196" y="22014"/>
                  </a:cubicBezTo>
                  <a:lnTo>
                    <a:pt x="478196" y="126672"/>
                  </a:lnTo>
                  <a:cubicBezTo>
                    <a:pt x="478196" y="139740"/>
                    <a:pt x="473005" y="152272"/>
                    <a:pt x="463765" y="161512"/>
                  </a:cubicBezTo>
                  <a:cubicBezTo>
                    <a:pt x="454525" y="170752"/>
                    <a:pt x="441993" y="175943"/>
                    <a:pt x="428925" y="175943"/>
                  </a:cubicBezTo>
                  <a:lnTo>
                    <a:pt x="49271" y="175943"/>
                  </a:lnTo>
                  <a:cubicBezTo>
                    <a:pt x="36203" y="175943"/>
                    <a:pt x="23671" y="181134"/>
                    <a:pt x="14431" y="190374"/>
                  </a:cubicBezTo>
                  <a:cubicBezTo>
                    <a:pt x="5191" y="199614"/>
                    <a:pt x="0" y="212146"/>
                    <a:pt x="0" y="225214"/>
                  </a:cubicBezTo>
                  <a:lnTo>
                    <a:pt x="0" y="533072"/>
                  </a:lnTo>
                  <a:cubicBezTo>
                    <a:pt x="0" y="546140"/>
                    <a:pt x="5191" y="558672"/>
                    <a:pt x="14431" y="567912"/>
                  </a:cubicBezTo>
                  <a:cubicBezTo>
                    <a:pt x="23671" y="577152"/>
                    <a:pt x="36203" y="582343"/>
                    <a:pt x="49271" y="582343"/>
                  </a:cubicBezTo>
                  <a:lnTo>
                    <a:pt x="428925" y="582343"/>
                  </a:lnTo>
                  <a:cubicBezTo>
                    <a:pt x="456137" y="582343"/>
                    <a:pt x="478196" y="604402"/>
                    <a:pt x="478196" y="631614"/>
                  </a:cubicBezTo>
                  <a:lnTo>
                    <a:pt x="478196" y="736272"/>
                  </a:lnTo>
                  <a:cubicBezTo>
                    <a:pt x="478196" y="744527"/>
                    <a:pt x="483168" y="751969"/>
                    <a:pt x="490794" y="755127"/>
                  </a:cubicBezTo>
                  <a:cubicBezTo>
                    <a:pt x="498421" y="758286"/>
                    <a:pt x="507199" y="756540"/>
                    <a:pt x="513035" y="750703"/>
                  </a:cubicBezTo>
                  <a:lnTo>
                    <a:pt x="849756" y="413983"/>
                  </a:lnTo>
                  <a:cubicBezTo>
                    <a:pt x="858996" y="404743"/>
                    <a:pt x="864187" y="392210"/>
                    <a:pt x="864187" y="379143"/>
                  </a:cubicBezTo>
                  <a:cubicBezTo>
                    <a:pt x="864187" y="366076"/>
                    <a:pt x="858996" y="353543"/>
                    <a:pt x="849756" y="344303"/>
                  </a:cubicBezTo>
                  <a:close/>
                </a:path>
              </a:pathLst>
            </a:custGeom>
            <a:solidFill>
              <a:srgbClr val="FFFFFF"/>
            </a:solidFill>
          </p:spPr>
        </p:sp>
        <p:sp>
          <p:nvSpPr>
            <p:cNvPr name="TextBox 9" id="9"/>
            <p:cNvSpPr txBox="true"/>
            <p:nvPr/>
          </p:nvSpPr>
          <p:spPr>
            <a:xfrm>
              <a:off x="0" y="174625"/>
              <a:ext cx="782996" cy="434975"/>
            </a:xfrm>
            <a:prstGeom prst="rect">
              <a:avLst/>
            </a:prstGeom>
          </p:spPr>
          <p:txBody>
            <a:bodyPr anchor="ctr" rtlCol="false" tIns="50800" lIns="50800" bIns="50800" rIns="50800"/>
            <a:lstStyle/>
            <a:p>
              <a:pPr algn="ctr">
                <a:lnSpc>
                  <a:spcPts val="2111"/>
                </a:lnSpc>
              </a:pPr>
            </a:p>
          </p:txBody>
        </p:sp>
      </p:grpSp>
      <p:sp>
        <p:nvSpPr>
          <p:cNvPr name="Freeform 10" id="10"/>
          <p:cNvSpPr/>
          <p:nvPr/>
        </p:nvSpPr>
        <p:spPr>
          <a:xfrm flipH="false" flipV="false" rot="0">
            <a:off x="2061738" y="1123514"/>
            <a:ext cx="6949859" cy="4919563"/>
          </a:xfrm>
          <a:custGeom>
            <a:avLst/>
            <a:gdLst/>
            <a:ahLst/>
            <a:cxnLst/>
            <a:rect r="r" b="b" t="t" l="l"/>
            <a:pathLst>
              <a:path h="4919563" w="6949859">
                <a:moveTo>
                  <a:pt x="0" y="0"/>
                </a:moveTo>
                <a:lnTo>
                  <a:pt x="6949858" y="0"/>
                </a:lnTo>
                <a:lnTo>
                  <a:pt x="6949858" y="4919563"/>
                </a:lnTo>
                <a:lnTo>
                  <a:pt x="0" y="4919563"/>
                </a:lnTo>
                <a:lnTo>
                  <a:pt x="0" y="0"/>
                </a:lnTo>
                <a:close/>
              </a:path>
            </a:pathLst>
          </a:custGeom>
          <a:blipFill>
            <a:blip r:embed="rId5"/>
            <a:stretch>
              <a:fillRect l="0" t="0" r="0" b="0"/>
            </a:stretch>
          </a:blipFill>
        </p:spPr>
      </p:sp>
      <p:sp>
        <p:nvSpPr>
          <p:cNvPr name="TextBox 11" id="11"/>
          <p:cNvSpPr txBox="true"/>
          <p:nvPr/>
        </p:nvSpPr>
        <p:spPr>
          <a:xfrm rot="0">
            <a:off x="2860707" y="5995452"/>
            <a:ext cx="13258388" cy="2398466"/>
          </a:xfrm>
          <a:prstGeom prst="rect">
            <a:avLst/>
          </a:prstGeom>
        </p:spPr>
        <p:txBody>
          <a:bodyPr anchor="t" rtlCol="false" tIns="0" lIns="0" bIns="0" rIns="0">
            <a:spAutoFit/>
          </a:bodyPr>
          <a:lstStyle/>
          <a:p>
            <a:pPr algn="ctr">
              <a:lnSpc>
                <a:spcPts val="3854"/>
              </a:lnSpc>
              <a:spcBef>
                <a:spcPct val="0"/>
              </a:spcBef>
            </a:pPr>
          </a:p>
          <a:p>
            <a:pPr algn="ctr">
              <a:lnSpc>
                <a:spcPts val="3062"/>
              </a:lnSpc>
              <a:spcBef>
                <a:spcPct val="0"/>
              </a:spcBef>
            </a:pPr>
          </a:p>
          <a:p>
            <a:pPr algn="ctr">
              <a:lnSpc>
                <a:spcPts val="3062"/>
              </a:lnSpc>
              <a:spcBef>
                <a:spcPct val="0"/>
              </a:spcBef>
            </a:pPr>
            <a:r>
              <a:rPr lang="en-US" sz="2320">
                <a:solidFill>
                  <a:srgbClr val="000000"/>
                </a:solidFill>
                <a:latin typeface="Arimo Bold"/>
              </a:rPr>
              <a:t>ĐỂ NGĂN CHẶN GIAN LẬN,  XÂY DỰNG ỨNG DỤNG NHẬN DIỆN GIAN LẬN THEO THỜI GIAN THỰC SỬ DỤNG MÔ HÌNH HỌC MÁY TIÊN TIẾN VÀ NỀN TẢNG XỬ LÍ STREAMING DATA KAFKA, GIÚP CẢI THIỆN HIỆU SUẤT CỦA HỆ THỐNG, GIẢM THIỂU MẤT MÁT TÀI CHÍNH VÀ BẢO VỆ QUYỀN LỢI CỦA NGƯỜI HƯỞNG LỢI.</a:t>
            </a:r>
          </a:p>
        </p:txBody>
      </p:sp>
      <p:sp>
        <p:nvSpPr>
          <p:cNvPr name="Freeform 12" id="12"/>
          <p:cNvSpPr/>
          <p:nvPr/>
        </p:nvSpPr>
        <p:spPr>
          <a:xfrm flipH="false" flipV="false" rot="0">
            <a:off x="9559736" y="1123514"/>
            <a:ext cx="7699564" cy="4919563"/>
          </a:xfrm>
          <a:custGeom>
            <a:avLst/>
            <a:gdLst/>
            <a:ahLst/>
            <a:cxnLst/>
            <a:rect r="r" b="b" t="t" l="l"/>
            <a:pathLst>
              <a:path h="4919563" w="7699564">
                <a:moveTo>
                  <a:pt x="0" y="0"/>
                </a:moveTo>
                <a:lnTo>
                  <a:pt x="7699564" y="0"/>
                </a:lnTo>
                <a:lnTo>
                  <a:pt x="7699564" y="4919563"/>
                </a:lnTo>
                <a:lnTo>
                  <a:pt x="0" y="4919563"/>
                </a:lnTo>
                <a:lnTo>
                  <a:pt x="0" y="0"/>
                </a:lnTo>
                <a:close/>
              </a:path>
            </a:pathLst>
          </a:custGeom>
          <a:blipFill>
            <a:blip r:embed="rId6"/>
            <a:stretch>
              <a:fillRect l="-512" t="0" r="-512" b="-5217"/>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291749" y="1677302"/>
            <a:ext cx="12283179" cy="8017566"/>
          </a:xfrm>
          <a:custGeom>
            <a:avLst/>
            <a:gdLst/>
            <a:ahLst/>
            <a:cxnLst/>
            <a:rect r="r" b="b" t="t" l="l"/>
            <a:pathLst>
              <a:path h="8017566" w="12283179">
                <a:moveTo>
                  <a:pt x="0" y="0"/>
                </a:moveTo>
                <a:lnTo>
                  <a:pt x="12283179" y="0"/>
                </a:lnTo>
                <a:lnTo>
                  <a:pt x="12283179"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979872" y="7218468"/>
            <a:ext cx="4616256" cy="4490358"/>
          </a:xfrm>
          <a:custGeom>
            <a:avLst/>
            <a:gdLst/>
            <a:ahLst/>
            <a:cxnLst/>
            <a:rect r="r" b="b" t="t" l="l"/>
            <a:pathLst>
              <a:path h="4490358" w="4616256">
                <a:moveTo>
                  <a:pt x="0" y="0"/>
                </a:moveTo>
                <a:lnTo>
                  <a:pt x="4616256" y="0"/>
                </a:lnTo>
                <a:lnTo>
                  <a:pt x="4616256" y="4490358"/>
                </a:lnTo>
                <a:lnTo>
                  <a:pt x="0" y="4490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769239" y="1028700"/>
            <a:ext cx="9043516" cy="8229600"/>
          </a:xfrm>
          <a:custGeom>
            <a:avLst/>
            <a:gdLst/>
            <a:ahLst/>
            <a:cxnLst/>
            <a:rect r="r" b="b" t="t" l="l"/>
            <a:pathLst>
              <a:path h="8229600" w="9043516">
                <a:moveTo>
                  <a:pt x="0" y="0"/>
                </a:moveTo>
                <a:lnTo>
                  <a:pt x="9043516" y="0"/>
                </a:lnTo>
                <a:lnTo>
                  <a:pt x="9043516" y="8229600"/>
                </a:lnTo>
                <a:lnTo>
                  <a:pt x="0" y="82296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683888">
            <a:off x="12096820" y="6329592"/>
            <a:ext cx="1857988" cy="3976240"/>
          </a:xfrm>
          <a:custGeom>
            <a:avLst/>
            <a:gdLst/>
            <a:ahLst/>
            <a:cxnLst/>
            <a:rect r="r" b="b" t="t" l="l"/>
            <a:pathLst>
              <a:path h="3976240" w="1857988">
                <a:moveTo>
                  <a:pt x="0" y="0"/>
                </a:moveTo>
                <a:lnTo>
                  <a:pt x="1857988" y="0"/>
                </a:lnTo>
                <a:lnTo>
                  <a:pt x="1857988" y="3976240"/>
                </a:lnTo>
                <a:lnTo>
                  <a:pt x="0" y="39762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8174348">
            <a:off x="-3201505" y="-569052"/>
            <a:ext cx="8162855" cy="4496991"/>
          </a:xfrm>
          <a:custGeom>
            <a:avLst/>
            <a:gdLst/>
            <a:ahLst/>
            <a:cxnLst/>
            <a:rect r="r" b="b" t="t" l="l"/>
            <a:pathLst>
              <a:path h="4496991" w="8162855">
                <a:moveTo>
                  <a:pt x="0" y="0"/>
                </a:moveTo>
                <a:lnTo>
                  <a:pt x="8162855" y="0"/>
                </a:lnTo>
                <a:lnTo>
                  <a:pt x="8162855" y="4496990"/>
                </a:lnTo>
                <a:lnTo>
                  <a:pt x="0" y="4496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5348407" y="4316089"/>
            <a:ext cx="7885181" cy="1369996"/>
          </a:xfrm>
          <a:prstGeom prst="rect">
            <a:avLst/>
          </a:prstGeom>
        </p:spPr>
        <p:txBody>
          <a:bodyPr anchor="t" rtlCol="false" tIns="0" lIns="0" bIns="0" rIns="0">
            <a:spAutoFit/>
          </a:bodyPr>
          <a:lstStyle/>
          <a:p>
            <a:pPr algn="ctr" marL="0" indent="0" lvl="0">
              <a:lnSpc>
                <a:spcPts val="11008"/>
              </a:lnSpc>
              <a:spcBef>
                <a:spcPct val="0"/>
              </a:spcBef>
            </a:pPr>
            <a:r>
              <a:rPr lang="en-US" sz="7863">
                <a:solidFill>
                  <a:srgbClr val="000000"/>
                </a:solidFill>
                <a:latin typeface="Repo Bold Bold"/>
              </a:rPr>
              <a:t>Methodology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7196925" y="469453"/>
            <a:ext cx="10585104" cy="9447154"/>
            <a:chOff x="0" y="0"/>
            <a:chExt cx="4819745" cy="4301599"/>
          </a:xfrm>
        </p:grpSpPr>
        <p:sp>
          <p:nvSpPr>
            <p:cNvPr name="Freeform 4" id="4"/>
            <p:cNvSpPr/>
            <p:nvPr/>
          </p:nvSpPr>
          <p:spPr>
            <a:xfrm flipH="false" flipV="false" rot="0">
              <a:off x="0" y="0"/>
              <a:ext cx="4819745" cy="4301599"/>
            </a:xfrm>
            <a:custGeom>
              <a:avLst/>
              <a:gdLst/>
              <a:ahLst/>
              <a:cxnLst/>
              <a:rect r="r" b="b" t="t" l="l"/>
              <a:pathLst>
                <a:path h="4301599" w="4819745">
                  <a:moveTo>
                    <a:pt x="24868" y="0"/>
                  </a:moveTo>
                  <a:lnTo>
                    <a:pt x="4794878" y="0"/>
                  </a:lnTo>
                  <a:cubicBezTo>
                    <a:pt x="4808612" y="0"/>
                    <a:pt x="4819745" y="11134"/>
                    <a:pt x="4819745" y="24868"/>
                  </a:cubicBezTo>
                  <a:lnTo>
                    <a:pt x="4819745" y="4276732"/>
                  </a:lnTo>
                  <a:cubicBezTo>
                    <a:pt x="4819745" y="4290466"/>
                    <a:pt x="4808612" y="4301599"/>
                    <a:pt x="4794878" y="4301599"/>
                  </a:cubicBezTo>
                  <a:lnTo>
                    <a:pt x="24868" y="4301599"/>
                  </a:lnTo>
                  <a:cubicBezTo>
                    <a:pt x="11134" y="4301599"/>
                    <a:pt x="0" y="4290466"/>
                    <a:pt x="0" y="4276732"/>
                  </a:cubicBezTo>
                  <a:lnTo>
                    <a:pt x="0" y="24868"/>
                  </a:lnTo>
                  <a:cubicBezTo>
                    <a:pt x="0" y="11134"/>
                    <a:pt x="11134" y="0"/>
                    <a:pt x="24868" y="0"/>
                  </a:cubicBezTo>
                  <a:close/>
                </a:path>
              </a:pathLst>
            </a:custGeom>
            <a:solidFill>
              <a:srgbClr val="FFFEF7"/>
            </a:solidFill>
            <a:ln w="47625" cap="rnd">
              <a:solidFill>
                <a:srgbClr val="000000"/>
              </a:solidFill>
              <a:prstDash val="solid"/>
              <a:round/>
            </a:ln>
          </p:spPr>
        </p:sp>
        <p:sp>
          <p:nvSpPr>
            <p:cNvPr name="TextBox 5" id="5"/>
            <p:cNvSpPr txBox="true"/>
            <p:nvPr/>
          </p:nvSpPr>
          <p:spPr>
            <a:xfrm>
              <a:off x="0" y="-9525"/>
              <a:ext cx="4819745" cy="4311124"/>
            </a:xfrm>
            <a:prstGeom prst="rect">
              <a:avLst/>
            </a:prstGeom>
          </p:spPr>
          <p:txBody>
            <a:bodyPr anchor="ctr" rtlCol="false" tIns="0" lIns="0" bIns="0" rIns="0"/>
            <a:lstStyle/>
            <a:p>
              <a:pPr algn="ctr" marL="0" indent="0" lvl="0">
                <a:lnSpc>
                  <a:spcPts val="700"/>
                </a:lnSpc>
                <a:spcBef>
                  <a:spcPct val="0"/>
                </a:spcBef>
              </a:pPr>
            </a:p>
          </p:txBody>
        </p:sp>
      </p:grpSp>
      <p:grpSp>
        <p:nvGrpSpPr>
          <p:cNvPr name="Group 6" id="6"/>
          <p:cNvGrpSpPr/>
          <p:nvPr/>
        </p:nvGrpSpPr>
        <p:grpSpPr>
          <a:xfrm rot="0">
            <a:off x="1028700" y="808950"/>
            <a:ext cx="5872315" cy="7819203"/>
            <a:chOff x="0" y="0"/>
            <a:chExt cx="2327098" cy="3098616"/>
          </a:xfrm>
        </p:grpSpPr>
        <p:sp>
          <p:nvSpPr>
            <p:cNvPr name="Freeform 7" id="7"/>
            <p:cNvSpPr/>
            <p:nvPr/>
          </p:nvSpPr>
          <p:spPr>
            <a:xfrm flipH="false" flipV="false" rot="0">
              <a:off x="0" y="0"/>
              <a:ext cx="2327098" cy="3098616"/>
            </a:xfrm>
            <a:custGeom>
              <a:avLst/>
              <a:gdLst/>
              <a:ahLst/>
              <a:cxnLst/>
              <a:rect r="r" b="b" t="t" l="l"/>
              <a:pathLst>
                <a:path h="3098616" w="2327098">
                  <a:moveTo>
                    <a:pt x="44825" y="0"/>
                  </a:moveTo>
                  <a:lnTo>
                    <a:pt x="2282273" y="0"/>
                  </a:lnTo>
                  <a:cubicBezTo>
                    <a:pt x="2294161" y="0"/>
                    <a:pt x="2305563" y="4723"/>
                    <a:pt x="2313969" y="13129"/>
                  </a:cubicBezTo>
                  <a:cubicBezTo>
                    <a:pt x="2322375" y="21535"/>
                    <a:pt x="2327098" y="32937"/>
                    <a:pt x="2327098" y="44825"/>
                  </a:cubicBezTo>
                  <a:lnTo>
                    <a:pt x="2327098" y="3053791"/>
                  </a:lnTo>
                  <a:cubicBezTo>
                    <a:pt x="2327098" y="3078547"/>
                    <a:pt x="2307029" y="3098616"/>
                    <a:pt x="2282273" y="3098616"/>
                  </a:cubicBezTo>
                  <a:lnTo>
                    <a:pt x="44825" y="3098616"/>
                  </a:lnTo>
                  <a:cubicBezTo>
                    <a:pt x="20069" y="3098616"/>
                    <a:pt x="0" y="3078547"/>
                    <a:pt x="0" y="3053791"/>
                  </a:cubicBezTo>
                  <a:lnTo>
                    <a:pt x="0" y="44825"/>
                  </a:lnTo>
                  <a:cubicBezTo>
                    <a:pt x="0" y="32937"/>
                    <a:pt x="4723" y="21535"/>
                    <a:pt x="13129" y="13129"/>
                  </a:cubicBezTo>
                  <a:cubicBezTo>
                    <a:pt x="21535" y="4723"/>
                    <a:pt x="32937" y="0"/>
                    <a:pt x="44825" y="0"/>
                  </a:cubicBezTo>
                  <a:close/>
                </a:path>
              </a:pathLst>
            </a:custGeom>
            <a:solidFill>
              <a:srgbClr val="FFFEF7"/>
            </a:solidFill>
            <a:ln w="47625" cap="rnd">
              <a:solidFill>
                <a:srgbClr val="000000"/>
              </a:solidFill>
              <a:prstDash val="solid"/>
              <a:round/>
            </a:ln>
          </p:spPr>
        </p:sp>
        <p:sp>
          <p:nvSpPr>
            <p:cNvPr name="TextBox 8" id="8"/>
            <p:cNvSpPr txBox="true"/>
            <p:nvPr/>
          </p:nvSpPr>
          <p:spPr>
            <a:xfrm>
              <a:off x="0" y="-9525"/>
              <a:ext cx="2327098" cy="3108141"/>
            </a:xfrm>
            <a:prstGeom prst="rect">
              <a:avLst/>
            </a:prstGeom>
          </p:spPr>
          <p:txBody>
            <a:bodyPr anchor="ctr" rtlCol="false" tIns="0" lIns="0" bIns="0" rIns="0"/>
            <a:lstStyle/>
            <a:p>
              <a:pPr algn="ctr" marL="0" indent="0" lvl="0">
                <a:lnSpc>
                  <a:spcPts val="700"/>
                </a:lnSpc>
                <a:spcBef>
                  <a:spcPct val="0"/>
                </a:spcBef>
              </a:pPr>
            </a:p>
          </p:txBody>
        </p:sp>
      </p:grpSp>
      <p:sp>
        <p:nvSpPr>
          <p:cNvPr name="Freeform 9" id="9"/>
          <p:cNvSpPr/>
          <p:nvPr/>
        </p:nvSpPr>
        <p:spPr>
          <a:xfrm flipH="false" flipV="false" rot="0">
            <a:off x="5892327" y="1413923"/>
            <a:ext cx="734337" cy="183584"/>
          </a:xfrm>
          <a:custGeom>
            <a:avLst/>
            <a:gdLst/>
            <a:ahLst/>
            <a:cxnLst/>
            <a:rect r="r" b="b" t="t" l="l"/>
            <a:pathLst>
              <a:path h="183584" w="734337">
                <a:moveTo>
                  <a:pt x="0" y="0"/>
                </a:moveTo>
                <a:lnTo>
                  <a:pt x="734337" y="0"/>
                </a:lnTo>
                <a:lnTo>
                  <a:pt x="734337" y="183584"/>
                </a:lnTo>
                <a:lnTo>
                  <a:pt x="0" y="1835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8069032" y="5397011"/>
            <a:ext cx="2732894" cy="2732894"/>
          </a:xfrm>
          <a:custGeom>
            <a:avLst/>
            <a:gdLst/>
            <a:ahLst/>
            <a:cxnLst/>
            <a:rect r="r" b="b" t="t" l="l"/>
            <a:pathLst>
              <a:path h="2732894" w="2732894">
                <a:moveTo>
                  <a:pt x="0" y="0"/>
                </a:moveTo>
                <a:lnTo>
                  <a:pt x="2732894" y="0"/>
                </a:lnTo>
                <a:lnTo>
                  <a:pt x="2732894" y="2732894"/>
                </a:lnTo>
                <a:lnTo>
                  <a:pt x="0" y="27328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8069032" y="1413923"/>
            <a:ext cx="2732894" cy="2732894"/>
          </a:xfrm>
          <a:custGeom>
            <a:avLst/>
            <a:gdLst/>
            <a:ahLst/>
            <a:cxnLst/>
            <a:rect r="r" b="b" t="t" l="l"/>
            <a:pathLst>
              <a:path h="2732894" w="2732894">
                <a:moveTo>
                  <a:pt x="0" y="0"/>
                </a:moveTo>
                <a:lnTo>
                  <a:pt x="2732894" y="0"/>
                </a:lnTo>
                <a:lnTo>
                  <a:pt x="2732894" y="2732893"/>
                </a:lnTo>
                <a:lnTo>
                  <a:pt x="0" y="27328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4493433" y="5397011"/>
            <a:ext cx="2732894" cy="2732894"/>
          </a:xfrm>
          <a:custGeom>
            <a:avLst/>
            <a:gdLst/>
            <a:ahLst/>
            <a:cxnLst/>
            <a:rect r="r" b="b" t="t" l="l"/>
            <a:pathLst>
              <a:path h="2732894" w="2732894">
                <a:moveTo>
                  <a:pt x="0" y="0"/>
                </a:moveTo>
                <a:lnTo>
                  <a:pt x="2732894" y="0"/>
                </a:lnTo>
                <a:lnTo>
                  <a:pt x="2732894" y="2732894"/>
                </a:lnTo>
                <a:lnTo>
                  <a:pt x="0" y="27328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4526406" y="1505715"/>
            <a:ext cx="2732894" cy="2732894"/>
          </a:xfrm>
          <a:custGeom>
            <a:avLst/>
            <a:gdLst/>
            <a:ahLst/>
            <a:cxnLst/>
            <a:rect r="r" b="b" t="t" l="l"/>
            <a:pathLst>
              <a:path h="2732894" w="2732894">
                <a:moveTo>
                  <a:pt x="0" y="0"/>
                </a:moveTo>
                <a:lnTo>
                  <a:pt x="2732894" y="0"/>
                </a:lnTo>
                <a:lnTo>
                  <a:pt x="2732894" y="2732894"/>
                </a:lnTo>
                <a:lnTo>
                  <a:pt x="0" y="273289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6421221" y="808950"/>
            <a:ext cx="912582" cy="228145"/>
          </a:xfrm>
          <a:custGeom>
            <a:avLst/>
            <a:gdLst/>
            <a:ahLst/>
            <a:cxnLst/>
            <a:rect r="r" b="b" t="t" l="l"/>
            <a:pathLst>
              <a:path h="228145" w="912582">
                <a:moveTo>
                  <a:pt x="0" y="0"/>
                </a:moveTo>
                <a:lnTo>
                  <a:pt x="912582" y="0"/>
                </a:lnTo>
                <a:lnTo>
                  <a:pt x="912582" y="228145"/>
                </a:lnTo>
                <a:lnTo>
                  <a:pt x="0" y="2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0">
            <a:off x="6324846" y="4391520"/>
            <a:ext cx="1348159" cy="134815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2111"/>
                </a:lnSpc>
              </a:pPr>
            </a:p>
          </p:txBody>
        </p:sp>
      </p:grpSp>
      <p:sp>
        <p:nvSpPr>
          <p:cNvPr name="TextBox 18" id="18"/>
          <p:cNvSpPr txBox="true"/>
          <p:nvPr/>
        </p:nvSpPr>
        <p:spPr>
          <a:xfrm rot="0">
            <a:off x="2041875" y="4497878"/>
            <a:ext cx="5155050" cy="821996"/>
          </a:xfrm>
          <a:prstGeom prst="rect">
            <a:avLst/>
          </a:prstGeom>
        </p:spPr>
        <p:txBody>
          <a:bodyPr anchor="t" rtlCol="false" tIns="0" lIns="0" bIns="0" rIns="0">
            <a:spAutoFit/>
          </a:bodyPr>
          <a:lstStyle/>
          <a:p>
            <a:pPr marL="0" indent="0" lvl="0">
              <a:lnSpc>
                <a:spcPts val="6668"/>
              </a:lnSpc>
              <a:spcBef>
                <a:spcPct val="0"/>
              </a:spcBef>
            </a:pPr>
            <a:r>
              <a:rPr lang="en-US" sz="4762">
                <a:solidFill>
                  <a:srgbClr val="000000"/>
                </a:solidFill>
                <a:latin typeface="Repo Bold Bold"/>
              </a:rPr>
              <a:t>Methodology</a:t>
            </a:r>
          </a:p>
        </p:txBody>
      </p:sp>
      <p:grpSp>
        <p:nvGrpSpPr>
          <p:cNvPr name="Group 19" id="19"/>
          <p:cNvGrpSpPr/>
          <p:nvPr/>
        </p:nvGrpSpPr>
        <p:grpSpPr>
          <a:xfrm rot="0">
            <a:off x="6495086" y="4602653"/>
            <a:ext cx="1007677" cy="925892"/>
            <a:chOff x="0" y="0"/>
            <a:chExt cx="884596" cy="812800"/>
          </a:xfrm>
        </p:grpSpPr>
        <p:sp>
          <p:nvSpPr>
            <p:cNvPr name="Freeform 20" id="20"/>
            <p:cNvSpPr/>
            <p:nvPr/>
          </p:nvSpPr>
          <p:spPr>
            <a:xfrm flipH="false" flipV="false" rot="0">
              <a:off x="0" y="25501"/>
              <a:ext cx="870002" cy="761797"/>
            </a:xfrm>
            <a:custGeom>
              <a:avLst/>
              <a:gdLst/>
              <a:ahLst/>
              <a:cxnLst/>
              <a:rect r="r" b="b" t="t" l="l"/>
              <a:pathLst>
                <a:path h="761797" w="870002">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name="TextBox 21" id="21"/>
            <p:cNvSpPr txBox="true"/>
            <p:nvPr/>
          </p:nvSpPr>
          <p:spPr>
            <a:xfrm>
              <a:off x="0" y="174625"/>
              <a:ext cx="782996" cy="434975"/>
            </a:xfrm>
            <a:prstGeom prst="rect">
              <a:avLst/>
            </a:prstGeom>
          </p:spPr>
          <p:txBody>
            <a:bodyPr anchor="ctr" rtlCol="false" tIns="50800" lIns="50800" bIns="50800" rIns="50800"/>
            <a:lstStyle/>
            <a:p>
              <a:pPr algn="ctr">
                <a:lnSpc>
                  <a:spcPts val="2111"/>
                </a:lnSpc>
              </a:pPr>
            </a:p>
          </p:txBody>
        </p:sp>
      </p:grpSp>
      <p:sp>
        <p:nvSpPr>
          <p:cNvPr name="TextBox 22" id="22"/>
          <p:cNvSpPr txBox="true"/>
          <p:nvPr/>
        </p:nvSpPr>
        <p:spPr>
          <a:xfrm rot="0">
            <a:off x="8766619" y="2370310"/>
            <a:ext cx="1337720" cy="772494"/>
          </a:xfrm>
          <a:prstGeom prst="rect">
            <a:avLst/>
          </a:prstGeom>
        </p:spPr>
        <p:txBody>
          <a:bodyPr anchor="t" rtlCol="false" tIns="0" lIns="0" bIns="0" rIns="0">
            <a:spAutoFit/>
          </a:bodyPr>
          <a:lstStyle/>
          <a:p>
            <a:pPr algn="ctr" marL="0" indent="0" lvl="0">
              <a:lnSpc>
                <a:spcPts val="3096"/>
              </a:lnSpc>
              <a:spcBef>
                <a:spcPct val="0"/>
              </a:spcBef>
            </a:pPr>
            <a:r>
              <a:rPr lang="en-US" sz="2211">
                <a:solidFill>
                  <a:srgbClr val="000000"/>
                </a:solidFill>
                <a:latin typeface="Repo Bold"/>
              </a:rPr>
              <a:t>Database Selection</a:t>
            </a:r>
          </a:p>
        </p:txBody>
      </p:sp>
      <p:sp>
        <p:nvSpPr>
          <p:cNvPr name="TextBox 23" id="23"/>
          <p:cNvSpPr txBox="true"/>
          <p:nvPr/>
        </p:nvSpPr>
        <p:spPr>
          <a:xfrm rot="0">
            <a:off x="15003448" y="2370310"/>
            <a:ext cx="1712864" cy="772494"/>
          </a:xfrm>
          <a:prstGeom prst="rect">
            <a:avLst/>
          </a:prstGeom>
        </p:spPr>
        <p:txBody>
          <a:bodyPr anchor="t" rtlCol="false" tIns="0" lIns="0" bIns="0" rIns="0">
            <a:spAutoFit/>
          </a:bodyPr>
          <a:lstStyle/>
          <a:p>
            <a:pPr algn="ctr">
              <a:lnSpc>
                <a:spcPts val="3096"/>
              </a:lnSpc>
            </a:pPr>
            <a:r>
              <a:rPr lang="en-US" sz="2211">
                <a:solidFill>
                  <a:srgbClr val="000000"/>
                </a:solidFill>
                <a:latin typeface="Repo Bold"/>
              </a:rPr>
              <a:t>Application Design</a:t>
            </a:r>
          </a:p>
        </p:txBody>
      </p:sp>
      <p:sp>
        <p:nvSpPr>
          <p:cNvPr name="TextBox 24" id="24"/>
          <p:cNvSpPr txBox="true"/>
          <p:nvPr/>
        </p:nvSpPr>
        <p:spPr>
          <a:xfrm rot="0">
            <a:off x="14993298" y="6353398"/>
            <a:ext cx="1733164" cy="772494"/>
          </a:xfrm>
          <a:prstGeom prst="rect">
            <a:avLst/>
          </a:prstGeom>
        </p:spPr>
        <p:txBody>
          <a:bodyPr anchor="t" rtlCol="false" tIns="0" lIns="0" bIns="0" rIns="0">
            <a:spAutoFit/>
          </a:bodyPr>
          <a:lstStyle/>
          <a:p>
            <a:pPr algn="ctr">
              <a:lnSpc>
                <a:spcPts val="3096"/>
              </a:lnSpc>
            </a:pPr>
            <a:r>
              <a:rPr lang="en-US" sz="2211">
                <a:solidFill>
                  <a:srgbClr val="000000"/>
                </a:solidFill>
                <a:latin typeface="Repo Bold"/>
              </a:rPr>
              <a:t>Data modelling</a:t>
            </a:r>
          </a:p>
        </p:txBody>
      </p:sp>
      <p:sp>
        <p:nvSpPr>
          <p:cNvPr name="TextBox 25" id="25"/>
          <p:cNvSpPr txBox="true"/>
          <p:nvPr/>
        </p:nvSpPr>
        <p:spPr>
          <a:xfrm rot="0">
            <a:off x="8579047" y="6353398"/>
            <a:ext cx="1712864" cy="772494"/>
          </a:xfrm>
          <a:prstGeom prst="rect">
            <a:avLst/>
          </a:prstGeom>
        </p:spPr>
        <p:txBody>
          <a:bodyPr anchor="t" rtlCol="false" tIns="0" lIns="0" bIns="0" rIns="0">
            <a:spAutoFit/>
          </a:bodyPr>
          <a:lstStyle/>
          <a:p>
            <a:pPr algn="ctr">
              <a:lnSpc>
                <a:spcPts val="3096"/>
              </a:lnSpc>
            </a:pPr>
            <a:r>
              <a:rPr lang="en-US" sz="2211">
                <a:solidFill>
                  <a:srgbClr val="000000"/>
                </a:solidFill>
                <a:latin typeface="Repo Bold"/>
              </a:rPr>
              <a:t>Pre-processing</a:t>
            </a:r>
          </a:p>
        </p:txBody>
      </p:sp>
      <p:sp>
        <p:nvSpPr>
          <p:cNvPr name="Freeform 26" id="26"/>
          <p:cNvSpPr/>
          <p:nvPr/>
        </p:nvSpPr>
        <p:spPr>
          <a:xfrm flipH="false" flipV="false" rot="0">
            <a:off x="11363901" y="3826583"/>
            <a:ext cx="2732894" cy="2732894"/>
          </a:xfrm>
          <a:custGeom>
            <a:avLst/>
            <a:gdLst/>
            <a:ahLst/>
            <a:cxnLst/>
            <a:rect r="r" b="b" t="t" l="l"/>
            <a:pathLst>
              <a:path h="2732894" w="2732894">
                <a:moveTo>
                  <a:pt x="0" y="0"/>
                </a:moveTo>
                <a:lnTo>
                  <a:pt x="2732893" y="0"/>
                </a:lnTo>
                <a:lnTo>
                  <a:pt x="2732893" y="2732893"/>
                </a:lnTo>
                <a:lnTo>
                  <a:pt x="0" y="273289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7" id="27"/>
          <p:cNvSpPr txBox="true"/>
          <p:nvPr/>
        </p:nvSpPr>
        <p:spPr>
          <a:xfrm rot="0">
            <a:off x="11873915" y="4782970"/>
            <a:ext cx="1712864" cy="772494"/>
          </a:xfrm>
          <a:prstGeom prst="rect">
            <a:avLst/>
          </a:prstGeom>
        </p:spPr>
        <p:txBody>
          <a:bodyPr anchor="t" rtlCol="false" tIns="0" lIns="0" bIns="0" rIns="0">
            <a:spAutoFit/>
          </a:bodyPr>
          <a:lstStyle/>
          <a:p>
            <a:pPr algn="ctr">
              <a:lnSpc>
                <a:spcPts val="3096"/>
              </a:lnSpc>
            </a:pPr>
            <a:r>
              <a:rPr lang="en-US" sz="2211">
                <a:solidFill>
                  <a:srgbClr val="000000"/>
                </a:solidFill>
                <a:latin typeface="Repo Bold"/>
              </a:rPr>
              <a:t>Real-time</a:t>
            </a:r>
          </a:p>
          <a:p>
            <a:pPr algn="ctr">
              <a:lnSpc>
                <a:spcPts val="3096"/>
              </a:lnSpc>
            </a:pPr>
            <a:r>
              <a:rPr lang="en-US" sz="2211">
                <a:solidFill>
                  <a:srgbClr val="000000"/>
                </a:solidFill>
                <a:latin typeface="Repo Bold"/>
              </a:rPr>
              <a:t>Prediction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DAF4poVvMW4</dc:identifier>
  <dcterms:modified xsi:type="dcterms:W3CDTF">2011-08-01T06:04:30Z</dcterms:modified>
  <cp:revision>1</cp:revision>
  <dc:title>Fraud finance  detection in medical</dc:title>
</cp:coreProperties>
</file>